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mp4" ContentType="video/mp4"/>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31.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32.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45"/>
  </p:notesMasterIdLst>
  <p:handoutMasterIdLst>
    <p:handoutMasterId r:id="rId46"/>
  </p:handoutMasterIdLst>
  <p:sldIdLst>
    <p:sldId id="853" r:id="rId2"/>
    <p:sldId id="852" r:id="rId3"/>
    <p:sldId id="756" r:id="rId4"/>
    <p:sldId id="849" r:id="rId5"/>
    <p:sldId id="831" r:id="rId6"/>
    <p:sldId id="832" r:id="rId7"/>
    <p:sldId id="833" r:id="rId8"/>
    <p:sldId id="834" r:id="rId9"/>
    <p:sldId id="835" r:id="rId10"/>
    <p:sldId id="836" r:id="rId11"/>
    <p:sldId id="839" r:id="rId12"/>
    <p:sldId id="840" r:id="rId13"/>
    <p:sldId id="841" r:id="rId14"/>
    <p:sldId id="842" r:id="rId15"/>
    <p:sldId id="843" r:id="rId16"/>
    <p:sldId id="844" r:id="rId17"/>
    <p:sldId id="846" r:id="rId18"/>
    <p:sldId id="848" r:id="rId19"/>
    <p:sldId id="850" r:id="rId20"/>
    <p:sldId id="799" r:id="rId21"/>
    <p:sldId id="766" r:id="rId22"/>
    <p:sldId id="770" r:id="rId23"/>
    <p:sldId id="795" r:id="rId24"/>
    <p:sldId id="796" r:id="rId25"/>
    <p:sldId id="797" r:id="rId26"/>
    <p:sldId id="851" r:id="rId27"/>
    <p:sldId id="798" r:id="rId28"/>
    <p:sldId id="800" r:id="rId29"/>
    <p:sldId id="810" r:id="rId30"/>
    <p:sldId id="775" r:id="rId31"/>
    <p:sldId id="856" r:id="rId32"/>
    <p:sldId id="778" r:id="rId33"/>
    <p:sldId id="779" r:id="rId34"/>
    <p:sldId id="807" r:id="rId35"/>
    <p:sldId id="782" r:id="rId36"/>
    <p:sldId id="783" r:id="rId37"/>
    <p:sldId id="784" r:id="rId38"/>
    <p:sldId id="785" r:id="rId39"/>
    <p:sldId id="809" r:id="rId40"/>
    <p:sldId id="787" r:id="rId41"/>
    <p:sldId id="788" r:id="rId42"/>
    <p:sldId id="854" r:id="rId43"/>
    <p:sldId id="855" r:id="rId44"/>
  </p:sldIdLst>
  <p:sldSz cx="12192000" cy="6858000"/>
  <p:notesSz cx="7099300" cy="10234613"/>
  <p:custDataLst>
    <p:tags r:id="rId47"/>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CCECFF"/>
    <a:srgbClr val="3333FF"/>
    <a:srgbClr val="FFFF00"/>
    <a:srgbClr val="FF3300"/>
    <a:srgbClr val="CC00CC"/>
    <a:srgbClr val="FFCC00"/>
    <a:srgbClr val="FF9999"/>
    <a:srgbClr val="CC0000"/>
    <a:srgbClr val="FF75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045" autoAdjust="0"/>
    <p:restoredTop sz="77603" autoAdjust="0"/>
  </p:normalViewPr>
  <p:slideViewPr>
    <p:cSldViewPr>
      <p:cViewPr>
        <p:scale>
          <a:sx n="146" d="100"/>
          <a:sy n="146" d="100"/>
        </p:scale>
        <p:origin x="4280" y="784"/>
      </p:cViewPr>
      <p:guideLst>
        <p:guide orient="horz" pos="2160"/>
        <p:guide pos="2880"/>
      </p:guideLst>
    </p:cSldViewPr>
  </p:slideViewPr>
  <p:outlineViewPr>
    <p:cViewPr>
      <p:scale>
        <a:sx n="33" d="100"/>
        <a:sy n="33" d="100"/>
      </p:scale>
      <p:origin x="0" y="0"/>
    </p:cViewPr>
  </p:outlineViewPr>
  <p:notesTextViewPr>
    <p:cViewPr>
      <p:scale>
        <a:sx n="95" d="100"/>
        <a:sy n="95" d="100"/>
      </p:scale>
      <p:origin x="0" y="0"/>
    </p:cViewPr>
  </p:notesTextViewPr>
  <p:sorterViewPr>
    <p:cViewPr>
      <p:scale>
        <a:sx n="100" d="100"/>
        <a:sy n="100" d="100"/>
      </p:scale>
      <p:origin x="0" y="366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tags" Target="tags/tag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67BAD947-BB31-456D-A2F8-2D0CBCE7256F}" type="slidenum">
              <a:rPr lang="en-US"/>
              <a:pPr>
                <a:defRPr/>
              </a:pPr>
              <a:t>‹#›</a:t>
            </a:fld>
            <a:endParaRPr lang="en-US"/>
          </a:p>
        </p:txBody>
      </p:sp>
    </p:spTree>
    <p:extLst>
      <p:ext uri="{BB962C8B-B14F-4D97-AF65-F5344CB8AC3E}">
        <p14:creationId xmlns:p14="http://schemas.microsoft.com/office/powerpoint/2010/main" val="23643717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9700"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239" y="4861781"/>
            <a:ext cx="5678824" cy="46045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07A86CA3-876B-4777-9BC7-218EB9075704}" type="slidenum">
              <a:rPr lang="en-US"/>
              <a:pPr>
                <a:defRPr/>
              </a:pPr>
              <a:t>‹#›</a:t>
            </a:fld>
            <a:endParaRPr lang="en-US"/>
          </a:p>
        </p:txBody>
      </p:sp>
    </p:spTree>
    <p:extLst>
      <p:ext uri="{BB962C8B-B14F-4D97-AF65-F5344CB8AC3E}">
        <p14:creationId xmlns:p14="http://schemas.microsoft.com/office/powerpoint/2010/main" val="25057213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1</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138113" y="768350"/>
            <a:ext cx="6823075"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95379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When we are updating</a:t>
            </a:r>
            <a:r>
              <a:rPr lang="en-US" baseline="0" dirty="0" smtClean="0"/>
              <a:t> our estimates of V via </a:t>
            </a:r>
            <a:r>
              <a:rPr lang="en-US" dirty="0" smtClean="0"/>
              <a:t>interpolation with alpha,</a:t>
            </a:r>
            <a:r>
              <a:rPr lang="en-US" baseline="0" dirty="0" smtClean="0"/>
              <a:t> we are taking an </a:t>
            </a:r>
            <a:r>
              <a:rPr lang="en-US" sz="1200" dirty="0" smtClean="0"/>
              <a:t>exponential moving average.</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New things have more weight.</a:t>
            </a:r>
            <a:r>
              <a:rPr lang="en-US" sz="1200" baseline="0" dirty="0" smtClean="0"/>
              <a:t>  In the case where alpha=1, what happens?  New things have ALL of the weight.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If I unroll this, you can see that older things  have less value because of the </a:t>
            </a:r>
            <a:r>
              <a:rPr lang="en-US" sz="1200" baseline="0" dirty="0" err="1" smtClean="0"/>
              <a:t>exponention</a:t>
            </a:r>
            <a:r>
              <a:rPr lang="en-US" sz="1200" baseline="0" dirty="0" smtClean="0"/>
              <a:t>. 1-alpha is going to be is less than 1.  In previous time steps that means its raised to a power, and therefore the weight of the previous sample is much lower.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So we forget about the past.  But that’s OK.  Since the things that we were averaging is the instantaneous reward WHICH IS COMPLETELY CORRECT, and our estimate of the future reward WHICH WAS INITIALLY VERY BAD.  But as we update that estimate, it gets better and better. So it actually makes total sense that we want to give greater weight to more recent samples, since they are more accurate.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Decreasing the learning rate can lead to you to converge to the correct averages.  There’s an art to it.  We’ll come back to that later.</a:t>
            </a:r>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12</a:t>
            </a:fld>
            <a:endParaRPr lang="en-US"/>
          </a:p>
        </p:txBody>
      </p:sp>
    </p:spTree>
    <p:extLst>
      <p:ext uri="{BB962C8B-B14F-4D97-AF65-F5344CB8AC3E}">
        <p14:creationId xmlns:p14="http://schemas.microsoft.com/office/powerpoint/2010/main" val="202828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through this on the board.</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13</a:t>
            </a:fld>
            <a:endParaRPr lang="en-US"/>
          </a:p>
        </p:txBody>
      </p:sp>
    </p:spTree>
    <p:extLst>
      <p:ext uri="{BB962C8B-B14F-4D97-AF65-F5344CB8AC3E}">
        <p14:creationId xmlns:p14="http://schemas.microsoft.com/office/powerpoint/2010/main" val="806986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Temporal Difference</a:t>
            </a:r>
            <a:r>
              <a:rPr lang="en-US" baseline="0" dirty="0" smtClean="0"/>
              <a:t> value learning </a:t>
            </a:r>
            <a:r>
              <a:rPr lang="en-US" dirty="0" smtClean="0"/>
              <a:t>is a model-free</a:t>
            </a:r>
            <a:r>
              <a:rPr lang="en-US" baseline="0" dirty="0" smtClean="0"/>
              <a:t> way of doing Bellman updates, in effect.   We’re able to do it without taking the transition function into account.  We just let the sample frequency do what we want to.</a:t>
            </a:r>
          </a:p>
          <a:p>
            <a:endParaRPr lang="en-US" baseline="0" dirty="0" smtClean="0"/>
          </a:p>
          <a:p>
            <a:r>
              <a:rPr lang="en-US" baseline="0" dirty="0" smtClean="0"/>
              <a:t>However, this is not going to work for the case of Active Reinforcement Learning, where we want to both run a policy and update it by transforming it into a new policy.  Why is that?  Well, what have we got?  We’ve got a big table telling us for every state what its value is, that’ is a big table with V(s) values.  The problem is that if we want to turn the values into a new policy, which is hopefully better than the old one, we’re in trouble.  We know how to do that by doing 1-step of </a:t>
            </a:r>
            <a:r>
              <a:rPr lang="en-US" baseline="0" dirty="0" err="1" smtClean="0"/>
              <a:t>expectimax</a:t>
            </a:r>
            <a:r>
              <a:rPr lang="en-US" baseline="0" dirty="0" smtClean="0"/>
              <a:t>.  But the problem is that requires the Transition function estimates as well. </a:t>
            </a:r>
          </a:p>
          <a:p>
            <a:endParaRPr lang="en-US" baseline="0" dirty="0" smtClean="0"/>
          </a:p>
          <a:p>
            <a:r>
              <a:rPr lang="en-US" baseline="0" dirty="0" smtClean="0"/>
              <a:t>So, the new idea that we’re going to explore is learning Q-values instead of values. This is a crucial concept in reinforcement learning.  Learning Q-values makes action selection into a model-free process as well.  We  just look at the Q-values and pick whichever one is best.</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14</a:t>
            </a:fld>
            <a:endParaRPr lang="en-US"/>
          </a:p>
        </p:txBody>
      </p:sp>
    </p:spTree>
    <p:extLst>
      <p:ext uri="{BB962C8B-B14F-4D97-AF65-F5344CB8AC3E}">
        <p14:creationId xmlns:p14="http://schemas.microsoft.com/office/powerpoint/2010/main" val="521698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active</a:t>
            </a:r>
            <a:r>
              <a:rPr lang="en-US" baseline="0" dirty="0" smtClean="0"/>
              <a:t> reinforcement learning, you have to try things.  Even if they turn out to be bad.  You probably won’t try it again, but you’ve learned.  This is a notion called regret.  We’ll learn more about that later.</a:t>
            </a: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15</a:t>
            </a:fld>
            <a:endParaRPr lang="en-US"/>
          </a:p>
        </p:txBody>
      </p:sp>
    </p:spTree>
    <p:extLst>
      <p:ext uri="{BB962C8B-B14F-4D97-AF65-F5344CB8AC3E}">
        <p14:creationId xmlns:p14="http://schemas.microsoft.com/office/powerpoint/2010/main" val="1351606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Previously we were talking about passive reinforcement learning, where the agent followed a fixed policy.  In full reinforcement learning, we want the agent to be able to select its own policy, and hopefully converge towards an optimal policy.  </a:t>
            </a:r>
          </a:p>
          <a:p>
            <a:r>
              <a:rPr lang="en-US" baseline="0" dirty="0" smtClean="0"/>
              <a:t>We still don’t know the probabilities or the rewards.  But we can pick it out now.</a:t>
            </a:r>
          </a:p>
          <a:p>
            <a:endParaRPr lang="en-US" baseline="0" dirty="0" smtClean="0"/>
          </a:p>
          <a:p>
            <a:r>
              <a:rPr lang="en-US" baseline="0" dirty="0" smtClean="0"/>
              <a:t>So, we’re going to let the learner start to make choices instead of following a fixed policy.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16</a:t>
            </a:fld>
            <a:endParaRPr lang="en-US"/>
          </a:p>
        </p:txBody>
      </p:sp>
    </p:spTree>
    <p:extLst>
      <p:ext uri="{BB962C8B-B14F-4D97-AF65-F5344CB8AC3E}">
        <p14:creationId xmlns:p14="http://schemas.microsoft.com/office/powerpoint/2010/main" val="886767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Q-learning, we’re going to replace the Q-value with a one-step look ahead sample.</a:t>
            </a:r>
          </a:p>
          <a:p>
            <a:r>
              <a:rPr lang="en-US" dirty="0" smtClean="0"/>
              <a:t>This will allow us to do it as we go, and therefore do active Reinforcement</a:t>
            </a:r>
            <a:r>
              <a:rPr lang="en-US" baseline="0" dirty="0" smtClean="0"/>
              <a:t> Learning without having a model.</a:t>
            </a:r>
          </a:p>
          <a:p>
            <a:r>
              <a:rPr lang="en-US" dirty="0" smtClean="0"/>
              <a:t>Every</a:t>
            </a:r>
            <a:r>
              <a:rPr lang="en-US" baseline="0" dirty="0" smtClean="0"/>
              <a:t> time we are in a state S, we’ll take an action A.  We’ll learn how good S A is.</a:t>
            </a:r>
          </a:p>
          <a:p>
            <a:r>
              <a:rPr lang="en-US" baseline="0" dirty="0" smtClean="0"/>
              <a:t>We’ll maintain a table that looks like this.</a:t>
            </a:r>
          </a:p>
          <a:p>
            <a:endParaRPr lang="en-US" baseline="0" dirty="0" smtClean="0"/>
          </a:p>
          <a:p>
            <a:r>
              <a:rPr lang="en-US" baseline="0" dirty="0" smtClean="0"/>
              <a:t>We’re in S, we do A, and we get a sample (s, a, s’, r).  That tells us something about the world.</a:t>
            </a:r>
          </a:p>
          <a:p>
            <a:endParaRPr lang="en-US" baseline="0" dirty="0" smtClean="0"/>
          </a:p>
          <a:p>
            <a:r>
              <a:rPr lang="en-US" baseline="0" dirty="0" smtClean="0"/>
              <a:t>Sample tells us the instantaneous reward, R(s, a, s’), plus the old estimate of Q(s’, a’) – discounted by gamma.</a:t>
            </a:r>
          </a:p>
          <a:p>
            <a:endParaRPr lang="en-US" baseline="0" dirty="0" smtClean="0"/>
          </a:p>
          <a:p>
            <a:r>
              <a:rPr lang="en-US" baseline="0" dirty="0" smtClean="0"/>
              <a:t>We can incorporate this into a running average like this: </a:t>
            </a:r>
          </a:p>
          <a:p>
            <a:r>
              <a:rPr lang="en-US" baseline="0" dirty="0" smtClean="0"/>
              <a:t>(Write the equation).    </a:t>
            </a:r>
          </a:p>
          <a:p>
            <a:r>
              <a:rPr lang="en-US" baseline="0" dirty="0" smtClean="0"/>
              <a:t>This is q-learning.  It is awesome.</a:t>
            </a:r>
          </a:p>
          <a:p>
            <a:endParaRPr lang="en-US" baseline="0" dirty="0" smtClean="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17</a:t>
            </a:fld>
            <a:endParaRPr lang="en-US"/>
          </a:p>
        </p:txBody>
      </p:sp>
    </p:spTree>
    <p:extLst>
      <p:ext uri="{BB962C8B-B14F-4D97-AF65-F5344CB8AC3E}">
        <p14:creationId xmlns:p14="http://schemas.microsoft.com/office/powerpoint/2010/main" val="253044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a:t>
            </a:r>
            <a:r>
              <a:rPr lang="en-US" baseline="0" dirty="0" smtClean="0"/>
              <a:t> an amazing result here. </a:t>
            </a:r>
            <a:r>
              <a:rPr lang="en-US" sz="1200" dirty="0" smtClean="0"/>
              <a:t>Q-learning converges to OPTIMAL policy,</a:t>
            </a:r>
            <a:r>
              <a:rPr lang="en-US" sz="1200" baseline="0" dirty="0" smtClean="0"/>
              <a:t> even if you’re NOT FOLLOWING IT!!!!</a:t>
            </a:r>
          </a:p>
          <a:p>
            <a:endParaRPr lang="en-US" sz="1200" baseline="0" dirty="0" smtClean="0"/>
          </a:p>
          <a:p>
            <a:r>
              <a:rPr lang="en-US" sz="1200" baseline="0" dirty="0" smtClean="0"/>
              <a:t>This is called </a:t>
            </a:r>
            <a:r>
              <a:rPr lang="en-US" sz="1200" dirty="0" smtClean="0">
                <a:solidFill>
                  <a:srgbClr val="C00000"/>
                </a:solidFill>
              </a:rPr>
              <a:t>off-policy learning (you don’t have to follow the</a:t>
            </a:r>
            <a:r>
              <a:rPr lang="en-US" sz="1200" baseline="0" dirty="0" smtClean="0">
                <a:solidFill>
                  <a:srgbClr val="C00000"/>
                </a:solidFill>
              </a:rPr>
              <a:t> perfect policy in order to learn it)</a:t>
            </a:r>
            <a:r>
              <a:rPr lang="en-US" sz="1200" dirty="0" smtClean="0">
                <a:solidFill>
                  <a:srgbClr val="C00000"/>
                </a:solidFill>
              </a:rPr>
              <a:t>.</a:t>
            </a:r>
          </a:p>
          <a:p>
            <a:endParaRPr lang="en-US" sz="1200" baseline="0" dirty="0" smtClean="0">
              <a:solidFill>
                <a:srgbClr val="C00000"/>
              </a:solidFill>
            </a:endParaRPr>
          </a:p>
          <a:p>
            <a:r>
              <a:rPr lang="en-US" sz="1200" baseline="0" dirty="0" smtClean="0">
                <a:solidFill>
                  <a:srgbClr val="C00000"/>
                </a:solidFill>
              </a:rPr>
              <a:t>There are a few caveats. </a:t>
            </a:r>
            <a:r>
              <a:rPr lang="en-US" sz="1200" dirty="0" smtClean="0"/>
              <a:t>Basically, in the limit, it doesn’t matter how you select actions –</a:t>
            </a:r>
            <a:r>
              <a:rPr lang="en-US" sz="1200" baseline="0" dirty="0" smtClean="0"/>
              <a:t> you can jump of the cliff a lot, but you’ll still be able to learn the optimal policy.</a:t>
            </a:r>
            <a:r>
              <a:rPr lang="en-US" sz="1200" baseline="0" dirty="0" smtClean="0">
                <a:solidFill>
                  <a:srgbClr val="C00000"/>
                </a:solidFill>
              </a:rPr>
              <a:t>  </a:t>
            </a:r>
          </a:p>
          <a:p>
            <a:endParaRPr lang="en-US" sz="1200" baseline="0" dirty="0" smtClean="0">
              <a:solidFill>
                <a:srgbClr val="C00000"/>
              </a:solidFill>
            </a:endParaRP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18</a:t>
            </a:fld>
            <a:endParaRPr lang="en-US"/>
          </a:p>
        </p:txBody>
      </p:sp>
    </p:spTree>
    <p:extLst>
      <p:ext uri="{BB962C8B-B14F-4D97-AF65-F5344CB8AC3E}">
        <p14:creationId xmlns:p14="http://schemas.microsoft.com/office/powerpoint/2010/main" val="1878542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38113" y="768350"/>
            <a:ext cx="6823075" cy="3838575"/>
          </a:xfrm>
          <a:ln/>
        </p:spPr>
      </p:sp>
      <p:sp>
        <p:nvSpPr>
          <p:cNvPr id="52227" name="Notes Placeholder 2"/>
          <p:cNvSpPr>
            <a:spLocks noGrp="1"/>
          </p:cNvSpPr>
          <p:nvPr>
            <p:ph type="body" idx="1"/>
          </p:nvPr>
        </p:nvSpPr>
        <p:spPr>
          <a:noFill/>
          <a:ln/>
        </p:spPr>
        <p:txBody>
          <a:bodyPr/>
          <a:lstStyle/>
          <a:p>
            <a:r>
              <a:rPr lang="en-US" dirty="0" smtClean="0"/>
              <a:t>By now, you’ve seen a lot of things that qualify as Bellman equations.</a:t>
            </a:r>
            <a:r>
              <a:rPr lang="en-US" baseline="0" dirty="0" smtClean="0"/>
              <a:t>  Equations that relate the value one state to the value one state later, after one action. </a:t>
            </a:r>
          </a:p>
          <a:p>
            <a:r>
              <a:rPr lang="en-US" baseline="0" dirty="0" smtClean="0"/>
              <a:t>You’ve seen q-values in term of q-values.  You’ve seen some with </a:t>
            </a:r>
            <a:r>
              <a:rPr lang="en-US" baseline="0" dirty="0" err="1" smtClean="0"/>
              <a:t>pis</a:t>
            </a:r>
            <a:r>
              <a:rPr lang="en-US" baseline="0" dirty="0" smtClean="0"/>
              <a:t>, and some with stars.  By now, you may in </a:t>
            </a:r>
            <a:r>
              <a:rPr lang="en-US" dirty="0" smtClean="0"/>
              <a:t>Bellman equation</a:t>
            </a:r>
            <a:r>
              <a:rPr lang="en-US" baseline="0" dirty="0" smtClean="0"/>
              <a:t> overload. </a:t>
            </a:r>
          </a:p>
          <a:p>
            <a:endParaRPr lang="en-US" baseline="0" dirty="0" smtClean="0"/>
          </a:p>
          <a:p>
            <a:r>
              <a:rPr lang="en-US" baseline="0" dirty="0" smtClean="0"/>
              <a:t> All these things, when you aren’t use to them, look the same.  And the good news, is that when you are used to them, they still all look the same.  They’re all just </a:t>
            </a:r>
            <a:r>
              <a:rPr lang="en-US" baseline="0" dirty="0" err="1" smtClean="0"/>
              <a:t>expeictmax</a:t>
            </a:r>
            <a:r>
              <a:rPr lang="en-US" baseline="0" dirty="0" smtClean="0"/>
              <a:t> written out in different ways.  There’s a max when I’m acting optimally.  Sometimes there’s a pi when I’m fixed to a policy. Anything we can do with values, we can do either with values or q-values since it’s just a matter of where we start our recurrence in </a:t>
            </a:r>
            <a:r>
              <a:rPr lang="en-US" baseline="0" dirty="0" err="1" smtClean="0"/>
              <a:t>expectimax</a:t>
            </a:r>
            <a:r>
              <a:rPr lang="en-US" baseline="0" dirty="0" smtClean="0"/>
              <a:t>.  Do I start at a state, which evaluates a state, or a q-state which evaluates an action? </a:t>
            </a:r>
          </a:p>
          <a:p>
            <a:endParaRPr lang="en-US" baseline="0" dirty="0" smtClean="0"/>
          </a:p>
          <a:p>
            <a:r>
              <a:rPr lang="en-US" baseline="0" dirty="0" smtClean="0"/>
              <a:t>For MDPs, we know the probabilities, so we can compute the solutions online.  For reinforcement learning, we don’t know the value, so that requires new ways of solving the problem.  We’re going to dive into q-learning now.</a:t>
            </a:r>
          </a:p>
        </p:txBody>
      </p:sp>
      <p:sp>
        <p:nvSpPr>
          <p:cNvPr id="52228" name="Slide Number Placeholder 3"/>
          <p:cNvSpPr>
            <a:spLocks noGrp="1"/>
          </p:cNvSpPr>
          <p:nvPr>
            <p:ph type="sldNum" sz="quarter" idx="5"/>
          </p:nvPr>
        </p:nvSpPr>
        <p:spPr>
          <a:noFill/>
        </p:spPr>
        <p:txBody>
          <a:bodyPr/>
          <a:lstStyle/>
          <a:p>
            <a:fld id="{4B44AFB6-BBB0-4A1F-B30B-98094C83B369}" type="slidenum">
              <a:rPr lang="en-US" smtClean="0"/>
              <a:pPr/>
              <a:t>20</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model free learning</a:t>
            </a:r>
            <a:r>
              <a:rPr lang="en-US" baseline="0" dirty="0" smtClean="0"/>
              <a:t> mean?  The agent experiences the world through a stream of transitions that form episodes. For example, you start in state S, you take an action (forget for a second where we know to take that action), then you land in state s’ you take action a’, you end in state s’’.</a:t>
            </a:r>
          </a:p>
          <a:p>
            <a:endParaRPr lang="en-US" baseline="0" dirty="0" smtClean="0"/>
          </a:p>
          <a:p>
            <a:r>
              <a:rPr lang="en-US" baseline="0" dirty="0" smtClean="0"/>
              <a:t>Every transition is going to cause you to learn about the world, and improve the world.  Over time these updates will mimic Bellman updates.</a:t>
            </a: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21</a:t>
            </a:fld>
            <a:endParaRPr lang="en-US"/>
          </a:p>
        </p:txBody>
      </p:sp>
    </p:spTree>
    <p:extLst>
      <p:ext uri="{BB962C8B-B14F-4D97-AF65-F5344CB8AC3E}">
        <p14:creationId xmlns:p14="http://schemas.microsoft.com/office/powerpoint/2010/main" val="1533641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were held back for decades by staring at value updates.  In short,</a:t>
            </a:r>
            <a:r>
              <a:rPr lang="en-US" baseline="0" dirty="0" smtClean="0"/>
              <a:t> the problem was that they require first doing a max, and we can’t compute that by sampling.</a:t>
            </a:r>
          </a:p>
          <a:p>
            <a:endParaRPr lang="en-US" dirty="0" smtClean="0"/>
          </a:p>
          <a:p>
            <a:r>
              <a:rPr lang="en-US" dirty="0" smtClean="0"/>
              <a:t>Bye we shouldn’t really be evaluating values anyway.  We should be evaluating actions. The value of an action is its Q-value.</a:t>
            </a:r>
            <a:r>
              <a:rPr lang="en-US" baseline="0" dirty="0" smtClean="0"/>
              <a:t> </a:t>
            </a:r>
          </a:p>
          <a:p>
            <a:endParaRPr lang="en-US" baseline="0" dirty="0" smtClean="0"/>
          </a:p>
          <a:p>
            <a:r>
              <a:rPr lang="en-US" baseline="0" dirty="0" smtClean="0"/>
              <a:t>So here’s how that works.  In this case it’s q-value iteration.  If we knew the MDP, we would do it like in equation 1.  Now instead of having a max on the outside, we have an average.  We know how to do that with sampling.  Here’s how</a:t>
            </a:r>
            <a:r>
              <a:rPr lang="mr-IN" baseline="0" dirty="0" smtClean="0"/>
              <a:t>…</a:t>
            </a:r>
            <a:r>
              <a:rPr lang="en-US" baseline="0" dirty="0" smtClean="0"/>
              <a:t>.</a:t>
            </a:r>
          </a:p>
          <a:p>
            <a:endParaRPr lang="en-US" dirty="0" smtClean="0"/>
          </a:p>
          <a:p>
            <a:r>
              <a:rPr lang="en-US" dirty="0" smtClean="0"/>
              <a:t>On the basis of one sample, what can</a:t>
            </a:r>
            <a:r>
              <a:rPr lang="en-US" baseline="0" dirty="0" smtClean="0"/>
              <a:t> we </a:t>
            </a:r>
            <a:r>
              <a:rPr lang="en-US" baseline="0" dirty="0" err="1" smtClean="0"/>
              <a:t>conculde</a:t>
            </a:r>
            <a:r>
              <a:rPr lang="en-US" baseline="0" dirty="0" smtClean="0"/>
              <a:t> about the Q-state, &lt;s, a&gt;.  We’ve got a reward r, plus the maximum of the future actions, since we assume we’ll continue to act </a:t>
            </a:r>
            <a:r>
              <a:rPr lang="en-US" baseline="0" dirty="0" err="1" smtClean="0"/>
              <a:t>soptimally</a:t>
            </a:r>
            <a:r>
              <a:rPr lang="en-US" baseline="0" dirty="0" smtClean="0"/>
              <a:t>.  </a:t>
            </a:r>
          </a:p>
          <a:p>
            <a:endParaRPr lang="en-US" baseline="0" dirty="0" smtClean="0"/>
          </a:p>
          <a:p>
            <a:r>
              <a:rPr lang="en-US" baseline="0" dirty="0" smtClean="0"/>
              <a:t>We keep a running average.  It constantly maintains Q(s, a).  Every time we receive an </a:t>
            </a:r>
            <a:r>
              <a:rPr lang="en-US" baseline="0" dirty="0" err="1" smtClean="0"/>
              <a:t>instaneous</a:t>
            </a:r>
            <a:r>
              <a:rPr lang="en-US" baseline="0" dirty="0" smtClean="0"/>
              <a:t> sample, we fold it in with weight 1-alpha.</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22</a:t>
            </a:fld>
            <a:endParaRPr lang="en-US"/>
          </a:p>
        </p:txBody>
      </p:sp>
    </p:spTree>
    <p:extLst>
      <p:ext uri="{BB962C8B-B14F-4D97-AF65-F5344CB8AC3E}">
        <p14:creationId xmlns:p14="http://schemas.microsoft.com/office/powerpoint/2010/main" val="1949484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and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a:t>
            </a:fld>
            <a:endParaRPr lang="en-US"/>
          </a:p>
        </p:txBody>
      </p:sp>
    </p:spTree>
    <p:extLst>
      <p:ext uri="{BB962C8B-B14F-4D97-AF65-F5344CB8AC3E}">
        <p14:creationId xmlns:p14="http://schemas.microsoft.com/office/powerpoint/2010/main" val="1540956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a:t>
            </a:r>
            <a:r>
              <a:rPr lang="en-US" baseline="0" dirty="0" smtClean="0"/>
              <a:t> an amazing result here. </a:t>
            </a:r>
            <a:r>
              <a:rPr lang="en-US" sz="1200" dirty="0" smtClean="0"/>
              <a:t>Q-learning converges to OPTIMAL policy,</a:t>
            </a:r>
            <a:r>
              <a:rPr lang="en-US" sz="1200" baseline="0" dirty="0" smtClean="0"/>
              <a:t> even if you’re NOT FOLLOWING IT!!!!</a:t>
            </a:r>
          </a:p>
          <a:p>
            <a:endParaRPr lang="en-US" sz="1200" baseline="0" dirty="0" smtClean="0"/>
          </a:p>
          <a:p>
            <a:r>
              <a:rPr lang="en-US" sz="1200" baseline="0" dirty="0" smtClean="0"/>
              <a:t>This is called </a:t>
            </a:r>
            <a:r>
              <a:rPr lang="en-US" sz="1200" dirty="0" smtClean="0">
                <a:solidFill>
                  <a:srgbClr val="C00000"/>
                </a:solidFill>
              </a:rPr>
              <a:t>off-policy learning (you don’t have to follow the</a:t>
            </a:r>
            <a:r>
              <a:rPr lang="en-US" sz="1200" baseline="0" dirty="0" smtClean="0">
                <a:solidFill>
                  <a:srgbClr val="C00000"/>
                </a:solidFill>
              </a:rPr>
              <a:t> perfect policy in order to learn it)</a:t>
            </a:r>
            <a:r>
              <a:rPr lang="en-US" sz="1200" dirty="0" smtClean="0">
                <a:solidFill>
                  <a:srgbClr val="C00000"/>
                </a:solidFill>
              </a:rPr>
              <a:t>.</a:t>
            </a:r>
          </a:p>
          <a:p>
            <a:endParaRPr lang="en-US" sz="1200" baseline="0" dirty="0" smtClean="0">
              <a:solidFill>
                <a:srgbClr val="C00000"/>
              </a:solidFill>
            </a:endParaRPr>
          </a:p>
          <a:p>
            <a:r>
              <a:rPr lang="en-US" sz="1200" baseline="0" dirty="0" smtClean="0">
                <a:solidFill>
                  <a:srgbClr val="C00000"/>
                </a:solidFill>
              </a:rPr>
              <a:t>There are a few caveats. </a:t>
            </a:r>
            <a:r>
              <a:rPr lang="en-US" sz="1200" dirty="0" smtClean="0"/>
              <a:t>Basically, in the limit, it doesn’t matter how you select actions –</a:t>
            </a:r>
            <a:r>
              <a:rPr lang="en-US" sz="1200" baseline="0" dirty="0" smtClean="0"/>
              <a:t> you can jump of the cliff a lot, but you’ll still be able to learn the optimal policy.</a:t>
            </a:r>
            <a:r>
              <a:rPr lang="en-US" sz="1200" baseline="0" dirty="0" smtClean="0">
                <a:solidFill>
                  <a:srgbClr val="C00000"/>
                </a:solidFill>
              </a:rPr>
              <a:t>  </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23</a:t>
            </a:fld>
            <a:endParaRPr lang="en-US"/>
          </a:p>
        </p:txBody>
      </p:sp>
    </p:spTree>
    <p:extLst>
      <p:ext uri="{BB962C8B-B14F-4D97-AF65-F5344CB8AC3E}">
        <p14:creationId xmlns:p14="http://schemas.microsoft.com/office/powerpoint/2010/main" val="2072749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q-learning require in order for us to learn an optimal policy.</a:t>
            </a:r>
          </a:p>
          <a:p>
            <a:r>
              <a:rPr lang="en-US" dirty="0" smtClean="0"/>
              <a:t>It requires that you explore enough,. </a:t>
            </a:r>
          </a:p>
          <a:p>
            <a:r>
              <a:rPr lang="en-US" dirty="0" smtClean="0"/>
              <a:t>One</a:t>
            </a:r>
            <a:r>
              <a:rPr lang="en-US" baseline="0" dirty="0" smtClean="0"/>
              <a:t> of the most important things in reinforcement learning is an inevitable trade off between exploration and exploitation.</a:t>
            </a:r>
          </a:p>
          <a:p>
            <a:r>
              <a:rPr lang="en-US" baseline="0" dirty="0" smtClean="0"/>
              <a:t>You have to try some stuff.  You have to make some mistakes.  </a:t>
            </a:r>
          </a:p>
          <a:p>
            <a:r>
              <a:rPr lang="en-US" baseline="0" dirty="0" smtClean="0"/>
              <a:t>Exploration may be disastrous.  The food might be terrible. You may get food poisoning.  But it may be your new favorite restaurant.  If you don’t explore it, then you might miss out on your favorite restaurant until the end of time.</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24</a:t>
            </a:fld>
            <a:endParaRPr lang="en-US"/>
          </a:p>
        </p:txBody>
      </p:sp>
    </p:spTree>
    <p:extLst>
      <p:ext uri="{BB962C8B-B14F-4D97-AF65-F5344CB8AC3E}">
        <p14:creationId xmlns:p14="http://schemas.microsoft.com/office/powerpoint/2010/main" val="1899610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Q-learning didn’t specify</a:t>
            </a:r>
            <a:r>
              <a:rPr lang="en-US" baseline="0" dirty="0" smtClean="0"/>
              <a:t> how to select actions. </a:t>
            </a:r>
          </a:p>
          <a:p>
            <a:r>
              <a:rPr lang="en-US" baseline="0" dirty="0" smtClean="0"/>
              <a:t>This tells us how to selection actions to allow q-learning to do it’s magic.</a:t>
            </a:r>
          </a:p>
          <a:p>
            <a:endParaRPr lang="en-US" baseline="0" dirty="0" smtClean="0"/>
          </a:p>
          <a:p>
            <a:r>
              <a:rPr lang="en-US" baseline="0" dirty="0" smtClean="0"/>
              <a:t>The simplest way to act is called an Epsilon greedy policy.  At every time step, with some (presumably small) probability, we choose something randomly.</a:t>
            </a:r>
          </a:p>
          <a:p>
            <a:r>
              <a:rPr lang="en-US" baseline="0" dirty="0" smtClean="0"/>
              <a:t>With a presumably large probability, we act on our current policy.</a:t>
            </a:r>
          </a:p>
          <a:p>
            <a:endParaRPr lang="en-US" baseline="0" dirty="0" smtClean="0"/>
          </a:p>
          <a:p>
            <a:r>
              <a:rPr lang="en-US" baseline="0" dirty="0" smtClean="0"/>
              <a:t>A lot of random actions without not much progress.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25</a:t>
            </a:fld>
            <a:endParaRPr lang="en-US"/>
          </a:p>
        </p:txBody>
      </p:sp>
    </p:spTree>
    <p:extLst>
      <p:ext uri="{BB962C8B-B14F-4D97-AF65-F5344CB8AC3E}">
        <p14:creationId xmlns:p14="http://schemas.microsoft.com/office/powerpoint/2010/main" val="1260820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Q-learning didn’t specify</a:t>
            </a:r>
            <a:r>
              <a:rPr lang="en-US" baseline="0" dirty="0" smtClean="0"/>
              <a:t> how to select actions. </a:t>
            </a:r>
          </a:p>
          <a:p>
            <a:r>
              <a:rPr lang="en-US" baseline="0" dirty="0" smtClean="0"/>
              <a:t>This tells us how to selection actions to allow q-learning to do it’s magic.</a:t>
            </a:r>
          </a:p>
          <a:p>
            <a:endParaRPr lang="en-US" baseline="0" dirty="0" smtClean="0"/>
          </a:p>
          <a:p>
            <a:r>
              <a:rPr lang="en-US" baseline="0" dirty="0" smtClean="0"/>
              <a:t>The simplest way to act is called an Epsilon greedy policy.  At every time step, with some (presumably small) probability, we choose something randomly.</a:t>
            </a:r>
          </a:p>
          <a:p>
            <a:r>
              <a:rPr lang="en-US" baseline="0" dirty="0" smtClean="0"/>
              <a:t>With a presumably large probability, we act on our current policy.</a:t>
            </a:r>
          </a:p>
          <a:p>
            <a:endParaRPr lang="en-US" baseline="0" dirty="0" smtClean="0"/>
          </a:p>
          <a:p>
            <a:r>
              <a:rPr lang="en-US" baseline="0" dirty="0" smtClean="0"/>
              <a:t>A lot of random actions without not much progress.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26</a:t>
            </a:fld>
            <a:endParaRPr lang="en-US"/>
          </a:p>
        </p:txBody>
      </p:sp>
    </p:spTree>
    <p:extLst>
      <p:ext uri="{BB962C8B-B14F-4D97-AF65-F5344CB8AC3E}">
        <p14:creationId xmlns:p14="http://schemas.microsoft.com/office/powerpoint/2010/main" val="1984610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should you explore?  We’ll</a:t>
            </a:r>
            <a:r>
              <a:rPr lang="en-US" baseline="0" dirty="0" smtClean="0"/>
              <a:t> we could try a fixed amount of randomness, or we could explore areas where the badness has not yet been established.</a:t>
            </a:r>
            <a:endParaRPr lang="en-US" dirty="0" smtClean="0"/>
          </a:p>
          <a:p>
            <a:r>
              <a:rPr lang="en-US" dirty="0" smtClean="0"/>
              <a:t>You should have optimism in the face of uncertainty! </a:t>
            </a:r>
            <a:r>
              <a:rPr lang="en-US" baseline="0" dirty="0" smtClean="0"/>
              <a:t>  Go boldly into that dark cave.</a:t>
            </a:r>
            <a:endParaRPr lang="en-US" dirty="0" smtClean="0"/>
          </a:p>
          <a:p>
            <a:endParaRPr lang="en-US" dirty="0" smtClean="0"/>
          </a:p>
          <a:p>
            <a:r>
              <a:rPr lang="en-US" dirty="0" smtClean="0"/>
              <a:t>We can quantify this by defining an exploration function F.  It takes in a value estimate of the utility U</a:t>
            </a:r>
            <a:r>
              <a:rPr lang="en-US" baseline="0" dirty="0" smtClean="0"/>
              <a:t> and a count of how often we’ve visited N.  For Q states N is the number of times we’ve tried that option out. </a:t>
            </a:r>
          </a:p>
          <a:p>
            <a:r>
              <a:rPr lang="en-US" baseline="0" dirty="0" smtClean="0"/>
              <a:t>We take the utility, and we add a bonus </a:t>
            </a:r>
            <a:r>
              <a:rPr lang="en-US" dirty="0" smtClean="0"/>
              <a:t>k/n that decreases over time as we increase the number of</a:t>
            </a:r>
            <a:r>
              <a:rPr lang="en-US" baseline="0" dirty="0" smtClean="0"/>
              <a:t> samples.  K lets us determine how much exploration to do.</a:t>
            </a:r>
          </a:p>
          <a:p>
            <a:endParaRPr lang="en-US" baseline="0" dirty="0" smtClean="0"/>
          </a:p>
          <a:p>
            <a:endParaRPr lang="en-US" baseline="0" dirty="0" smtClean="0"/>
          </a:p>
          <a:p>
            <a:r>
              <a:rPr lang="en-US" baseline="0" dirty="0" smtClean="0"/>
              <a:t>Here’s our regular Q update.  </a:t>
            </a:r>
            <a:r>
              <a:rPr lang="mr-IN" baseline="0" dirty="0" smtClean="0"/>
              <a:t>…</a:t>
            </a:r>
            <a:endParaRPr lang="en-US" baseline="0" dirty="0" smtClean="0"/>
          </a:p>
          <a:p>
            <a:r>
              <a:rPr lang="en-US" baseline="0" dirty="0" smtClean="0"/>
              <a:t>We can  modify it by this term that boosts it with this function that gives us a reason to explore unknown states. </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27</a:t>
            </a:fld>
            <a:endParaRPr lang="en-US"/>
          </a:p>
        </p:txBody>
      </p:sp>
    </p:spTree>
    <p:extLst>
      <p:ext uri="{BB962C8B-B14F-4D97-AF65-F5344CB8AC3E}">
        <p14:creationId xmlns:p14="http://schemas.microsoft.com/office/powerpoint/2010/main" val="828823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brings us to the idea of regret.  It’s one of those terms that has an everyday meaning, but it has a very specific</a:t>
            </a:r>
            <a:r>
              <a:rPr lang="en-US" baseline="0" dirty="0" smtClean="0"/>
              <a:t> meaning in this course.</a:t>
            </a:r>
          </a:p>
          <a:p>
            <a:r>
              <a:rPr lang="en-US" baseline="0" dirty="0" smtClean="0"/>
              <a:t>You don’t get to be the wise optimal robot without making some mistakes in your youth.  Here’s the wise old robot remembering when it was young and jumping into fire pits.  You don’t learn an optimal policy without doing so.</a:t>
            </a:r>
          </a:p>
          <a:p>
            <a:endParaRPr lang="en-US" baseline="0" dirty="0" smtClean="0"/>
          </a:p>
          <a:p>
            <a:r>
              <a:rPr lang="en-US" baseline="0" dirty="0" smtClean="0"/>
              <a:t>Read 2</a:t>
            </a:r>
            <a:r>
              <a:rPr lang="en-US" baseline="30000" dirty="0" smtClean="0"/>
              <a:t>nd</a:t>
            </a:r>
            <a:r>
              <a:rPr lang="en-US" baseline="0" dirty="0" smtClean="0"/>
              <a:t> bullet. Why expected?  Because there’s some randomness to the world, which any optimal policy must account for.</a:t>
            </a:r>
          </a:p>
          <a:p>
            <a:endParaRPr lang="en-US" baseline="0" dirty="0" smtClean="0"/>
          </a:p>
          <a:p>
            <a:r>
              <a:rPr lang="en-US" baseline="0" dirty="0" smtClean="0"/>
              <a:t>Minimizing regret is like optimally learning to be optimal.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28</a:t>
            </a:fld>
            <a:endParaRPr lang="en-US"/>
          </a:p>
        </p:txBody>
      </p:sp>
    </p:spTree>
    <p:extLst>
      <p:ext uri="{BB962C8B-B14F-4D97-AF65-F5344CB8AC3E}">
        <p14:creationId xmlns:p14="http://schemas.microsoft.com/office/powerpoint/2010/main" val="1180975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you do in</a:t>
            </a:r>
            <a:r>
              <a:rPr lang="en-US" baseline="0" dirty="0" smtClean="0"/>
              <a:t> a game like </a:t>
            </a:r>
            <a:r>
              <a:rPr lang="en-US" baseline="0" dirty="0" err="1" smtClean="0"/>
              <a:t>PacMan</a:t>
            </a:r>
            <a:r>
              <a:rPr lang="en-US" baseline="0" dirty="0" smtClean="0"/>
              <a:t> when there are so many states, that you can’t possibly learn about every one.</a:t>
            </a:r>
          </a:p>
          <a:p>
            <a:endParaRPr lang="en-US" baseline="0" dirty="0" smtClean="0"/>
          </a:p>
          <a:p>
            <a:r>
              <a:rPr lang="en-US" baseline="0" dirty="0" smtClean="0"/>
              <a:t>The basic idea is called approximate Q-Learning.  When you learn that a ghost is bad, you should transfer that to other states that have ghosts.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29</a:t>
            </a:fld>
            <a:endParaRPr lang="en-US"/>
          </a:p>
        </p:txBody>
      </p:sp>
    </p:spTree>
    <p:extLst>
      <p:ext uri="{BB962C8B-B14F-4D97-AF65-F5344CB8AC3E}">
        <p14:creationId xmlns:p14="http://schemas.microsoft.com/office/powerpoint/2010/main" val="964946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ever cell and every action, you’ve got a table</a:t>
            </a:r>
            <a:r>
              <a:rPr lang="en-US" baseline="0" dirty="0" smtClean="0"/>
              <a:t> of values that you’re storing.</a:t>
            </a:r>
          </a:p>
          <a:p>
            <a:r>
              <a:rPr lang="en-US" baseline="0" dirty="0" smtClean="0"/>
              <a:t>The problem is that for games like </a:t>
            </a:r>
            <a:r>
              <a:rPr lang="en-US" baseline="0" dirty="0" err="1" smtClean="0"/>
              <a:t>PackMan</a:t>
            </a:r>
            <a:r>
              <a:rPr lang="en-US" baseline="0" dirty="0" smtClean="0"/>
              <a:t> there are too many states to hold in memory, so many that you can’t hold them all in memory.</a:t>
            </a:r>
          </a:p>
          <a:p>
            <a:endParaRPr lang="en-US" baseline="0" dirty="0" smtClean="0"/>
          </a:p>
          <a:p>
            <a:r>
              <a:rPr lang="en-US" baseline="0" dirty="0" smtClean="0"/>
              <a:t>Instead, we want to generalize.  This is a fundamental idea in machine learning.</a:t>
            </a:r>
          </a:p>
          <a:p>
            <a:r>
              <a:rPr lang="en-US" baseline="0" dirty="0" smtClean="0"/>
              <a:t>You want to be able to generalize not just to save on time and storage, but because it’s better.  You’re going to learn faster through generalization.</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30</a:t>
            </a:fld>
            <a:endParaRPr lang="en-US"/>
          </a:p>
        </p:txBody>
      </p:sp>
    </p:spTree>
    <p:extLst>
      <p:ext uri="{BB962C8B-B14F-4D97-AF65-F5344CB8AC3E}">
        <p14:creationId xmlns:p14="http://schemas.microsoft.com/office/powerpoint/2010/main" val="1908836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gives us linear value functions.</a:t>
            </a:r>
          </a:p>
          <a:p>
            <a:r>
              <a:rPr lang="en-US" dirty="0" smtClean="0"/>
              <a:t>For state evaluation we had V(s), like what we did for Chess.  </a:t>
            </a:r>
          </a:p>
          <a:p>
            <a:r>
              <a:rPr lang="en-US" dirty="0" smtClean="0"/>
              <a:t>For reinforcement</a:t>
            </a:r>
            <a:r>
              <a:rPr lang="en-US" baseline="0" dirty="0" smtClean="0"/>
              <a:t> learning, we do Q(S,A), where we’re evaluating the actions as well as the state. </a:t>
            </a:r>
            <a:endParaRPr lang="en-US" dirty="0" smtClean="0"/>
          </a:p>
          <a:p>
            <a:r>
              <a:rPr lang="en-US" dirty="0" smtClean="0"/>
              <a:t>We’ll allow the learning algorithm to set the weights automatically. </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32</a:t>
            </a:fld>
            <a:endParaRPr lang="en-US"/>
          </a:p>
        </p:txBody>
      </p:sp>
    </p:spTree>
    <p:extLst>
      <p:ext uri="{BB962C8B-B14F-4D97-AF65-F5344CB8AC3E}">
        <p14:creationId xmlns:p14="http://schemas.microsoft.com/office/powerpoint/2010/main" val="1575833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magic equation</a:t>
            </a:r>
            <a:r>
              <a:rPr lang="en-US" baseline="0" dirty="0" smtClean="0"/>
              <a:t> for approximate q-learning.</a:t>
            </a:r>
          </a:p>
          <a:p>
            <a:r>
              <a:rPr lang="en-US" baseline="0" dirty="0" smtClean="0"/>
              <a:t>I give you the state and the action, and out pops the value.</a:t>
            </a:r>
          </a:p>
          <a:p>
            <a:endParaRPr lang="en-US" baseline="0" dirty="0" smtClean="0"/>
          </a:p>
          <a:p>
            <a:r>
              <a:rPr lang="en-US" baseline="0" dirty="0" smtClean="0"/>
              <a:t>So how do we do learning with this type of Q function?</a:t>
            </a:r>
          </a:p>
          <a:p>
            <a:r>
              <a:rPr lang="en-US" baseline="0" dirty="0" smtClean="0"/>
              <a:t> The first part of the learning algorithm doesn’t actually care where the Q value came from.  It says, give me a transition so that I can learn.  </a:t>
            </a:r>
          </a:p>
          <a:p>
            <a:r>
              <a:rPr lang="en-US" baseline="0" dirty="0" smtClean="0"/>
              <a:t>We then take a difference.  I thought that we were going to get Q(S,A0.  I now think that I’m going to this reward, plus some discounted future reward.  So the difference is essentially an ERROR TERM.  It’s the difference between what we thought we would get and what we seemed to be about to get on the basis of the this one step ahead experience.</a:t>
            </a:r>
          </a:p>
          <a:p>
            <a:r>
              <a:rPr lang="en-US" baseline="0" dirty="0" smtClean="0"/>
              <a:t>For an exact inference it’s this. This is just the algebraic re-write of taking alpha of one, and 1-alpha of the other.  </a:t>
            </a:r>
          </a:p>
          <a:p>
            <a:r>
              <a:rPr lang="en-US" baseline="0" dirty="0" smtClean="0"/>
              <a:t>Basically what we do is we keep our Q value around, and then nudge it in the direction of who we were wrong.</a:t>
            </a:r>
          </a:p>
          <a:p>
            <a:endParaRPr lang="en-US" baseline="0" dirty="0" smtClean="0"/>
          </a:p>
          <a:p>
            <a:r>
              <a:rPr lang="en-US" baseline="0" dirty="0" smtClean="0"/>
              <a:t>It would be really easy to update this value if we were storing Q values in a table.  However, now we’re strong Q values as a linear sum, and the only parameters we can adjust are the weights. </a:t>
            </a:r>
          </a:p>
          <a:p>
            <a:r>
              <a:rPr lang="en-US" baseline="0" dirty="0" smtClean="0"/>
              <a:t>If we determine that my Q value wasn’t high enough for this state, then we need to change the weights to make it higher.</a:t>
            </a:r>
          </a:p>
          <a:p>
            <a:r>
              <a:rPr lang="en-US" baseline="0" dirty="0" smtClean="0"/>
              <a:t>The way that we do that is to increase the weights?  Which ones?  All of them, but in proportion to the feature value.  If it’s negative we’re actually going to decrease its weight because of the sign change. </a:t>
            </a:r>
          </a:p>
          <a:p>
            <a:r>
              <a:rPr lang="en-US" baseline="0" dirty="0" smtClean="0"/>
              <a:t>You compute how wrong you were, and you try to adjust the weights to fix it.</a:t>
            </a:r>
          </a:p>
          <a:p>
            <a:endParaRPr lang="en-US" baseline="0" dirty="0" smtClean="0"/>
          </a:p>
          <a:p>
            <a:r>
              <a:rPr lang="en-US" baseline="0" dirty="0" smtClean="0"/>
              <a:t>Intuitive interpretation is to adjust these sliders.</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33</a:t>
            </a:fld>
            <a:endParaRPr lang="en-US"/>
          </a:p>
        </p:txBody>
      </p:sp>
    </p:spTree>
    <p:extLst>
      <p:ext uri="{BB962C8B-B14F-4D97-AF65-F5344CB8AC3E}">
        <p14:creationId xmlns:p14="http://schemas.microsoft.com/office/powerpoint/2010/main" val="1387359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a:t>
            </a:fld>
            <a:endParaRPr lang="en-US"/>
          </a:p>
        </p:txBody>
      </p:sp>
    </p:spTree>
    <p:extLst>
      <p:ext uri="{BB962C8B-B14F-4D97-AF65-F5344CB8AC3E}">
        <p14:creationId xmlns:p14="http://schemas.microsoft.com/office/powerpoint/2010/main" val="5657306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take a quick look to see why this update makes sense.  We</a:t>
            </a:r>
            <a:r>
              <a:rPr lang="en-US" baseline="0" dirty="0" smtClean="0"/>
              <a:t> can formally justify the approximate q-learning updates with least </a:t>
            </a:r>
            <a:r>
              <a:rPr lang="en-US" baseline="0" dirty="0" err="1" smtClean="0"/>
              <a:t>quares</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34</a:t>
            </a:fld>
            <a:endParaRPr lang="en-US"/>
          </a:p>
        </p:txBody>
      </p:sp>
    </p:spTree>
    <p:extLst>
      <p:ext uri="{BB962C8B-B14F-4D97-AF65-F5344CB8AC3E}">
        <p14:creationId xmlns:p14="http://schemas.microsoft.com/office/powerpoint/2010/main" val="1149918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89E71FF5-1E58-4BF1-A395-323151E69486}" type="slidenum">
              <a:rPr lang="en-US" smtClean="0">
                <a:latin typeface="Arial" charset="0"/>
              </a:rPr>
              <a:pPr/>
              <a:t>35</a:t>
            </a:fld>
            <a:endParaRPr lang="en-US" smtClean="0">
              <a:latin typeface="Arial" charset="0"/>
            </a:endParaRPr>
          </a:p>
        </p:txBody>
      </p:sp>
      <p:sp>
        <p:nvSpPr>
          <p:cNvPr id="31747" name="Rectangle 2"/>
          <p:cNvSpPr>
            <a:spLocks noGrp="1" noRot="1" noChangeAspect="1" noChangeArrowheads="1" noTextEdit="1"/>
          </p:cNvSpPr>
          <p:nvPr>
            <p:ph type="sldImg"/>
          </p:nvPr>
        </p:nvSpPr>
        <p:spPr>
          <a:xfrm>
            <a:off x="138113" y="768350"/>
            <a:ext cx="6823075" cy="3838575"/>
          </a:xfrm>
          <a:ln/>
        </p:spPr>
      </p:sp>
      <p:sp>
        <p:nvSpPr>
          <p:cNvPr id="31748" name="Rectangle 3"/>
          <p:cNvSpPr>
            <a:spLocks noGrp="1" noChangeArrowheads="1"/>
          </p:cNvSpPr>
          <p:nvPr>
            <p:ph type="body" idx="1"/>
          </p:nvPr>
        </p:nvSpPr>
        <p:spPr>
          <a:noFill/>
          <a:ln/>
        </p:spPr>
        <p:txBody>
          <a:bodyPr/>
          <a:lstStyle/>
          <a:p>
            <a:r>
              <a:rPr lang="en-US" dirty="0" smtClean="0">
                <a:latin typeface="Arial" charset="0"/>
              </a:rPr>
              <a:t>W0 is an intercept</a:t>
            </a:r>
            <a:r>
              <a:rPr lang="en-US" baseline="0" dirty="0" smtClean="0">
                <a:latin typeface="Arial" charset="0"/>
              </a:rPr>
              <a:t> term, which corresponds to a bias feature that we’ll always set to 1.</a:t>
            </a:r>
          </a:p>
          <a:p>
            <a:r>
              <a:rPr lang="en-US" baseline="0" dirty="0" smtClean="0">
                <a:latin typeface="Arial" charset="0"/>
              </a:rPr>
              <a:t>Here we only have 1 real feature f_1.</a:t>
            </a:r>
          </a:p>
          <a:p>
            <a:r>
              <a:rPr lang="en-US" baseline="0" dirty="0" smtClean="0">
                <a:latin typeface="Arial" charset="0"/>
              </a:rPr>
              <a:t>The prediction is Y hat.</a:t>
            </a:r>
          </a:p>
          <a:p>
            <a:endParaRPr lang="en-US" baseline="0" dirty="0" smtClean="0">
              <a:latin typeface="Arial" charset="0"/>
            </a:endParaRPr>
          </a:p>
          <a:p>
            <a:r>
              <a:rPr lang="en-US" baseline="0" dirty="0" smtClean="0">
                <a:latin typeface="Arial" charset="0"/>
              </a:rPr>
              <a:t>This can happen in  multiple dimensions.  The dimensionality increases with the number of features.</a:t>
            </a:r>
          </a:p>
          <a:p>
            <a:endParaRPr lang="en-US" baseline="0" dirty="0" smtClean="0">
              <a:latin typeface="Arial" charset="0"/>
            </a:endParaRPr>
          </a:p>
          <a:p>
            <a:r>
              <a:rPr lang="en-US" baseline="0" dirty="0" smtClean="0">
                <a:latin typeface="Arial" charset="0"/>
              </a:rPr>
              <a:t>How do we find good values for the features, given a bunch of data points?  No q-learning, no robots, just in general.</a:t>
            </a:r>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r>
              <a:rPr lang="en-US" dirty="0" smtClean="0">
                <a:latin typeface="Arial" charset="0"/>
              </a:rPr>
              <a:t>Figure 1: scatter(1:20,10+(1:20)+2*</a:t>
            </a:r>
            <a:r>
              <a:rPr lang="en-US" dirty="0" err="1" smtClean="0">
                <a:latin typeface="Arial" charset="0"/>
              </a:rPr>
              <a:t>randn</a:t>
            </a:r>
            <a:r>
              <a:rPr lang="en-US" dirty="0" smtClean="0">
                <a:latin typeface="Arial" charset="0"/>
              </a:rPr>
              <a:t>(1,20),'</a:t>
            </a:r>
            <a:r>
              <a:rPr lang="en-US" dirty="0" err="1" smtClean="0">
                <a:latin typeface="Arial" charset="0"/>
              </a:rPr>
              <a:t>k','filled</a:t>
            </a:r>
            <a:r>
              <a:rPr lang="en-US" dirty="0" smtClean="0">
                <a:latin typeface="Arial" charset="0"/>
              </a:rPr>
              <a:t>'); a=axis; a(3)=0; axis(a);</a:t>
            </a:r>
          </a:p>
          <a:p>
            <a:endParaRPr lang="en-US" dirty="0" smtClean="0">
              <a:latin typeface="Arial" charset="0"/>
            </a:endParaRPr>
          </a:p>
          <a:p>
            <a:endParaRPr lang="en-US" dirty="0" smtClean="0">
              <a:latin typeface="Arial" charset="0"/>
            </a:endParaRPr>
          </a:p>
          <a:p>
            <a:endParaRPr lang="en-US" dirty="0" smtClean="0">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47A340F1-87EB-42C4-9B92-D21398C38303}" type="slidenum">
              <a:rPr lang="en-US" smtClean="0">
                <a:latin typeface="Arial" charset="0"/>
              </a:rPr>
              <a:pPr/>
              <a:t>36</a:t>
            </a:fld>
            <a:endParaRPr lang="en-US" smtClean="0">
              <a:latin typeface="Arial" charset="0"/>
            </a:endParaRPr>
          </a:p>
        </p:txBody>
      </p:sp>
      <p:sp>
        <p:nvSpPr>
          <p:cNvPr id="32771" name="Rectangle 2"/>
          <p:cNvSpPr>
            <a:spLocks noGrp="1" noRot="1" noChangeAspect="1" noChangeArrowheads="1" noTextEdit="1"/>
          </p:cNvSpPr>
          <p:nvPr>
            <p:ph type="sldImg"/>
          </p:nvPr>
        </p:nvSpPr>
        <p:spPr>
          <a:xfrm>
            <a:off x="138113" y="768350"/>
            <a:ext cx="6823075" cy="3838575"/>
          </a:xfrm>
          <a:ln/>
        </p:spPr>
      </p:sp>
      <p:sp>
        <p:nvSpPr>
          <p:cNvPr id="32772" name="Rectangle 3"/>
          <p:cNvSpPr>
            <a:spLocks noGrp="1" noChangeArrowheads="1"/>
          </p:cNvSpPr>
          <p:nvPr>
            <p:ph type="body" idx="1"/>
          </p:nvPr>
        </p:nvSpPr>
        <p:spPr>
          <a:noFill/>
          <a:ln/>
        </p:spPr>
        <p:txBody>
          <a:bodyPr/>
          <a:lstStyle/>
          <a:p>
            <a:r>
              <a:rPr lang="en-US" dirty="0" smtClean="0">
                <a:latin typeface="Arial" charset="0"/>
              </a:rPr>
              <a:t>I’ve got some prediction  Y HAT that is determined</a:t>
            </a:r>
            <a:r>
              <a:rPr lang="en-US" baseline="0" dirty="0" smtClean="0">
                <a:latin typeface="Arial" charset="0"/>
              </a:rPr>
              <a:t> by the weights.  Better weights will get us closer to the true observation Y.</a:t>
            </a:r>
          </a:p>
          <a:p>
            <a:r>
              <a:rPr lang="en-US" baseline="0" dirty="0" smtClean="0">
                <a:latin typeface="Arial" charset="0"/>
              </a:rPr>
              <a:t>We can </a:t>
            </a:r>
            <a:r>
              <a:rPr lang="en-US" baseline="0" dirty="0" err="1" smtClean="0">
                <a:latin typeface="Arial" charset="0"/>
              </a:rPr>
              <a:t>quanitfy</a:t>
            </a:r>
            <a:r>
              <a:rPr lang="en-US" baseline="0" dirty="0" smtClean="0">
                <a:latin typeface="Arial" charset="0"/>
              </a:rPr>
              <a:t> how wrong we are with one set of weights as the sum of the differences between our predictions and the truth.  We square it because being off in the positive or negative directions are both bad.</a:t>
            </a:r>
          </a:p>
          <a:p>
            <a:r>
              <a:rPr lang="en-US" baseline="0" dirty="0" smtClean="0">
                <a:latin typeface="Arial" charset="0"/>
              </a:rPr>
              <a:t>Then our predictions can be expressed in terms of the K features in this linear form with the features of X.</a:t>
            </a:r>
          </a:p>
          <a:p>
            <a:endParaRPr lang="en-US" baseline="0" dirty="0" smtClean="0">
              <a:latin typeface="Arial" charset="0"/>
            </a:endParaRPr>
          </a:p>
          <a:p>
            <a:r>
              <a:rPr lang="en-US" baseline="0" dirty="0" smtClean="0">
                <a:latin typeface="Arial" charset="0"/>
              </a:rPr>
              <a:t>We should move the weights to make this error small.  This is how we derive the formula for linear regression. </a:t>
            </a:r>
            <a:endParaRPr lang="en-US" dirty="0" smtClean="0">
              <a:latin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mr-IN" dirty="0" smtClean="0"/>
              <a:t>’</a:t>
            </a:r>
            <a:r>
              <a:rPr lang="en-US" dirty="0" smtClean="0"/>
              <a:t>s how</a:t>
            </a:r>
            <a:r>
              <a:rPr lang="en-US" baseline="0" dirty="0" smtClean="0"/>
              <a:t> we can write out the error on just one point.</a:t>
            </a:r>
          </a:p>
          <a:p>
            <a:r>
              <a:rPr lang="en-US" baseline="0" dirty="0" smtClean="0"/>
              <a:t>It’s the difference between the truth and the prediction. </a:t>
            </a:r>
          </a:p>
          <a:p>
            <a:endParaRPr lang="en-US" baseline="0" dirty="0" smtClean="0"/>
          </a:p>
          <a:p>
            <a:r>
              <a:rPr lang="en-US" baseline="0" dirty="0" smtClean="0"/>
              <a:t>Then we stick a ½ in front of it.  That doesn’t do anything, but it will help us with the calculus in the next step.</a:t>
            </a:r>
          </a:p>
          <a:p>
            <a:r>
              <a:rPr lang="en-US" baseline="0" dirty="0" smtClean="0"/>
              <a:t>We take a derivative with respect to a certain weight.</a:t>
            </a:r>
          </a:p>
          <a:p>
            <a:r>
              <a:rPr lang="en-US" baseline="0" dirty="0" smtClean="0"/>
              <a:t>Then the derivative of the error is this expression.  To make the error big, go in the direction of the feature weights that are making this wrong.  </a:t>
            </a:r>
          </a:p>
          <a:p>
            <a:endParaRPr lang="en-US" baseline="0" dirty="0" smtClean="0"/>
          </a:p>
          <a:p>
            <a:r>
              <a:rPr lang="en-US" baseline="0" dirty="0" smtClean="0"/>
              <a:t>So we want to minimize the error, so we update the weights with the inverse of that.</a:t>
            </a:r>
          </a:p>
          <a:p>
            <a:endParaRPr lang="en-US" baseline="0" dirty="0" smtClean="0"/>
          </a:p>
          <a:p>
            <a:r>
              <a:rPr lang="en-US" baseline="0" dirty="0" smtClean="0"/>
              <a:t>And that’s how we explain the form of the q-update.  Where instead of Y, we have the observed reward, and instead of the prediction Y HAT, we have our previous prediction Q(S,A)</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37</a:t>
            </a:fld>
            <a:endParaRPr lang="en-US"/>
          </a:p>
        </p:txBody>
      </p:sp>
    </p:spTree>
    <p:extLst>
      <p:ext uri="{BB962C8B-B14F-4D97-AF65-F5344CB8AC3E}">
        <p14:creationId xmlns:p14="http://schemas.microsoft.com/office/powerpoint/2010/main" val="18972873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linear?  Why</a:t>
            </a:r>
            <a:r>
              <a:rPr lang="en-US" baseline="0" dirty="0" smtClean="0"/>
              <a:t> a small amount of features?  It’s to avoid overfitting.  You can draw a complex squiggle to connect all of the points like this.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38</a:t>
            </a:fld>
            <a:endParaRPr lang="en-US"/>
          </a:p>
        </p:txBody>
      </p:sp>
    </p:spTree>
    <p:extLst>
      <p:ext uri="{BB962C8B-B14F-4D97-AF65-F5344CB8AC3E}">
        <p14:creationId xmlns:p14="http://schemas.microsoft.com/office/powerpoint/2010/main" val="4694713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last important thing about how</a:t>
            </a:r>
            <a:r>
              <a:rPr lang="en-US" baseline="0" dirty="0" smtClean="0"/>
              <a:t> these things work in practice.</a:t>
            </a:r>
          </a:p>
          <a:p>
            <a:r>
              <a:rPr lang="en-US" baseline="0" dirty="0" smtClean="0"/>
              <a:t>Q-learning will only take us so far, so in practice people do something a bit different called policy search.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39</a:t>
            </a:fld>
            <a:endParaRPr lang="en-US"/>
          </a:p>
        </p:txBody>
      </p:sp>
    </p:spTree>
    <p:extLst>
      <p:ext uri="{BB962C8B-B14F-4D97-AF65-F5344CB8AC3E}">
        <p14:creationId xmlns:p14="http://schemas.microsoft.com/office/powerpoint/2010/main" val="16924904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with Q-learning is that we’re trying to</a:t>
            </a:r>
            <a:r>
              <a:rPr lang="en-US" baseline="0" dirty="0" smtClean="0"/>
              <a:t> get the values close to the truth.  It doesn’t try to order the values.  In selection an action, we really only care about the difference between the best choice and the others.</a:t>
            </a:r>
          </a:p>
          <a:p>
            <a:endParaRPr lang="en-US" baseline="0" dirty="0" smtClean="0"/>
          </a:p>
          <a:p>
            <a:r>
              <a:rPr lang="en-US" baseline="0" dirty="0" smtClean="0"/>
              <a:t>The solution to this is to learn policies </a:t>
            </a:r>
            <a:r>
              <a:rPr lang="en-US" sz="1200" dirty="0" smtClean="0"/>
              <a:t>policies that maximize rewards, not the values that predict them.</a:t>
            </a:r>
          </a:p>
          <a:p>
            <a:endParaRPr lang="en-US" sz="1200" dirty="0" smtClean="0"/>
          </a:p>
          <a:p>
            <a:r>
              <a:rPr lang="en-US" sz="1200" dirty="0" smtClean="0"/>
              <a:t>Policy search might start with Q-learning.  Then hill climb on the feature</a:t>
            </a:r>
            <a:r>
              <a:rPr lang="en-US" sz="1200" baseline="0" dirty="0" smtClean="0"/>
              <a:t> weights.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40</a:t>
            </a:fld>
            <a:endParaRPr lang="en-US"/>
          </a:p>
        </p:txBody>
      </p:sp>
    </p:spTree>
    <p:extLst>
      <p:ext uri="{BB962C8B-B14F-4D97-AF65-F5344CB8AC3E}">
        <p14:creationId xmlns:p14="http://schemas.microsoft.com/office/powerpoint/2010/main" val="1424075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simplest</a:t>
            </a:r>
            <a:r>
              <a:rPr lang="en-US" baseline="0" dirty="0" smtClean="0"/>
              <a:t> way to do policy search.</a:t>
            </a:r>
          </a:p>
          <a:p>
            <a:r>
              <a:rPr lang="en-US" baseline="0" dirty="0" smtClean="0"/>
              <a:t>Start with something in the ball park, and then nudge the feature weights to see if we get a better policy.  We don’t actually have to do Q-learning or its look </a:t>
            </a:r>
            <a:r>
              <a:rPr lang="en-US" baseline="0" dirty="0" err="1" smtClean="0"/>
              <a:t>aheads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41</a:t>
            </a:fld>
            <a:endParaRPr lang="en-US"/>
          </a:p>
        </p:txBody>
      </p:sp>
    </p:spTree>
    <p:extLst>
      <p:ext uri="{BB962C8B-B14F-4D97-AF65-F5344CB8AC3E}">
        <p14:creationId xmlns:p14="http://schemas.microsoft.com/office/powerpoint/2010/main" val="533059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800" b="0" i="0" u="none" strike="noStrike" kern="1200" dirty="0" smtClean="0">
                <a:solidFill>
                  <a:schemeClr val="tx1"/>
                </a:solidFill>
                <a:effectLst/>
                <a:latin typeface="Arial" pitchFamily="34" charset="0"/>
                <a:ea typeface="+mn-ea"/>
                <a:cs typeface="+mn-cs"/>
              </a:rPr>
              <a:t>When we left of last time we were starting</a:t>
            </a:r>
            <a:r>
              <a:rPr lang="en-US" sz="1800" b="0" i="0" u="none" strike="noStrike" kern="1200" baseline="0" dirty="0" smtClean="0">
                <a:solidFill>
                  <a:schemeClr val="tx1"/>
                </a:solidFill>
                <a:effectLst/>
                <a:latin typeface="Arial" pitchFamily="34" charset="0"/>
                <a:ea typeface="+mn-ea"/>
                <a:cs typeface="+mn-cs"/>
              </a:rPr>
              <a:t> to talk about </a:t>
            </a:r>
            <a:r>
              <a:rPr lang="en-US" sz="1800" b="0" i="0" u="none" strike="noStrike" kern="1200" dirty="0" smtClean="0">
                <a:solidFill>
                  <a:schemeClr val="tx1"/>
                </a:solidFill>
                <a:effectLst/>
                <a:latin typeface="Arial" pitchFamily="34" charset="0"/>
                <a:ea typeface="+mn-ea"/>
                <a:cs typeface="+mn-cs"/>
              </a:rPr>
              <a:t>model free</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learning.</a:t>
            </a:r>
          </a:p>
          <a:p>
            <a:r>
              <a:rPr lang="en-US" sz="1800" b="0" i="0" u="none" strike="noStrike" kern="1200" dirty="0" smtClean="0">
                <a:solidFill>
                  <a:schemeClr val="tx1"/>
                </a:solidFill>
                <a:effectLst/>
                <a:latin typeface="Arial" pitchFamily="34" charset="0"/>
                <a:ea typeface="+mn-ea"/>
                <a:cs typeface="+mn-cs"/>
              </a:rPr>
              <a:t>In model free learning we</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don't construct a model of the</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transition function.</a:t>
            </a:r>
          </a:p>
          <a:p>
            <a:r>
              <a:rPr lang="en-US" sz="1800" b="0" i="0" u="none" strike="noStrike" kern="1200" dirty="0" smtClean="0">
                <a:solidFill>
                  <a:schemeClr val="tx1"/>
                </a:solidFill>
                <a:effectLst/>
                <a:latin typeface="Arial" pitchFamily="34" charset="0"/>
                <a:ea typeface="+mn-ea"/>
                <a:cs typeface="+mn-cs"/>
              </a:rPr>
              <a:t>Instead, we</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take actions and every time we take an</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action we compare what we thought was</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going to happen to what actually did happen</a:t>
            </a:r>
            <a:r>
              <a:rPr lang="en-US" sz="1800" b="0" i="0" u="none" strike="noStrike" kern="1200" baseline="0" dirty="0" smtClean="0">
                <a:solidFill>
                  <a:schemeClr val="tx1"/>
                </a:solidFill>
                <a:effectLst/>
                <a:latin typeface="Arial" pitchFamily="34" charset="0"/>
                <a:ea typeface="+mn-ea"/>
                <a:cs typeface="+mn-cs"/>
              </a:rPr>
              <a:t>.</a:t>
            </a:r>
          </a:p>
          <a:p>
            <a:r>
              <a:rPr lang="en-US" sz="1800" b="0" i="0" u="none" strike="noStrike" kern="1200" dirty="0" smtClean="0">
                <a:solidFill>
                  <a:schemeClr val="tx1"/>
                </a:solidFill>
                <a:effectLst/>
                <a:latin typeface="Arial" pitchFamily="34" charset="0"/>
                <a:ea typeface="+mn-ea"/>
                <a:cs typeface="+mn-cs"/>
              </a:rPr>
              <a:t>Whenever something is better or</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worse than what we expected we adjust</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our values up and down.</a:t>
            </a:r>
          </a:p>
          <a:p>
            <a:r>
              <a:rPr lang="en-US" sz="1800" b="0" i="0" u="none" strike="noStrike" kern="1200" dirty="0" smtClean="0">
                <a:solidFill>
                  <a:schemeClr val="tx1"/>
                </a:solidFill>
                <a:effectLst/>
                <a:latin typeface="Arial" pitchFamily="34" charset="0"/>
                <a:ea typeface="+mn-ea"/>
                <a:cs typeface="+mn-cs"/>
              </a:rPr>
              <a:t>So what we track</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in a model free approach is the values</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of interest themselves not the</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transition functions or the rewards.</a:t>
            </a:r>
            <a:endParaRPr lang="en-US" sz="18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a:t>
            </a:fld>
            <a:endParaRPr lang="en-US"/>
          </a:p>
        </p:txBody>
      </p:sp>
    </p:spTree>
    <p:extLst>
      <p:ext uri="{BB962C8B-B14F-4D97-AF65-F5344CB8AC3E}">
        <p14:creationId xmlns:p14="http://schemas.microsoft.com/office/powerpoint/2010/main" val="306249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In passive</a:t>
            </a:r>
            <a:r>
              <a:rPr lang="en-US" sz="1200" b="0" i="0" u="none" strike="noStrike" kern="1200" baseline="0" dirty="0" smtClean="0">
                <a:solidFill>
                  <a:schemeClr val="tx1"/>
                </a:solidFill>
                <a:effectLst/>
                <a:latin typeface="Arial" pitchFamily="34" charset="0"/>
                <a:ea typeface="+mn-ea"/>
                <a:cs typeface="+mn-cs"/>
              </a:rPr>
              <a:t> reinforcement learning, someone else chooses the policy.  And we observe what happens.</a:t>
            </a:r>
            <a:endParaRPr lang="en-US" sz="1200" b="0" i="0" u="none" strike="noStrike" kern="1200" dirty="0" smtClean="0">
              <a:solidFill>
                <a:schemeClr val="tx1"/>
              </a:solidFill>
              <a:effectLst/>
              <a:latin typeface="Arial" pitchFamily="34" charset="0"/>
              <a:ea typeface="+mn-ea"/>
              <a:cs typeface="+mn-cs"/>
            </a:endParaRPr>
          </a:p>
          <a:p>
            <a:endParaRPr lang="en-US" sz="1200" b="0" i="0" u="none" strike="noStrike" kern="1200" dirty="0" smtClean="0">
              <a:solidFill>
                <a:schemeClr val="tx1"/>
              </a:solidFill>
              <a:effectLst/>
              <a:latin typeface="Arial" pitchFamily="34" charset="0"/>
              <a:ea typeface="+mn-ea"/>
              <a:cs typeface="+mn-cs"/>
            </a:endParaRPr>
          </a:p>
          <a:p>
            <a:r>
              <a:rPr lang="en-US" sz="1200" b="0" i="0" u="none" strike="noStrike" kern="1200" dirty="0" smtClean="0">
                <a:solidFill>
                  <a:schemeClr val="tx1"/>
                </a:solidFill>
                <a:effectLst/>
                <a:latin typeface="Arial" pitchFamily="34" charset="0"/>
                <a:ea typeface="+mn-ea"/>
                <a:cs typeface="+mn-cs"/>
              </a:rPr>
              <a:t>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passive case is this simplified task.</a:t>
            </a:r>
            <a:r>
              <a:rPr lang="en-US" sz="1200" b="0" i="0" u="none" strike="noStrike" kern="1200" baseline="0" dirty="0" smtClean="0">
                <a:solidFill>
                  <a:schemeClr val="tx1"/>
                </a:solidFill>
                <a:effectLst/>
                <a:latin typeface="Arial" pitchFamily="34" charset="0"/>
                <a:ea typeface="+mn-ea"/>
                <a:cs typeface="+mn-cs"/>
              </a:rPr>
              <a:t> W</a:t>
            </a:r>
            <a:r>
              <a:rPr lang="en-US" sz="1200" b="0" i="0" u="none" strike="noStrike" kern="1200" dirty="0" smtClean="0">
                <a:solidFill>
                  <a:schemeClr val="tx1"/>
                </a:solidFill>
                <a:effectLst/>
                <a:latin typeface="Arial" pitchFamily="34" charset="0"/>
                <a:ea typeface="+mn-ea"/>
                <a:cs typeface="+mn-cs"/>
              </a:rPr>
              <a:t>e're not going to try to figure out how</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to act optimally.</a:t>
            </a:r>
          </a:p>
          <a:p>
            <a:r>
              <a:rPr lang="en-US" sz="1200" b="0" i="0" u="none" strike="noStrike" kern="1200" dirty="0" smtClean="0">
                <a:solidFill>
                  <a:schemeClr val="tx1"/>
                </a:solidFill>
                <a:effectLst/>
                <a:latin typeface="Arial" pitchFamily="34" charset="0"/>
                <a:ea typeface="+mn-ea"/>
                <a:cs typeface="+mn-cs"/>
              </a:rPr>
              <a:t>We're going</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try to</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figure out essentially what</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policy evaluation did.</a:t>
            </a:r>
          </a:p>
          <a:p>
            <a:r>
              <a:rPr lang="en-US" sz="1200" b="0" i="0" u="none" strike="noStrike" kern="1200" dirty="0" smtClean="0">
                <a:solidFill>
                  <a:schemeClr val="tx1"/>
                </a:solidFill>
                <a:effectLst/>
                <a:latin typeface="Arial" pitchFamily="34" charset="0"/>
                <a:ea typeface="+mn-ea"/>
                <a:cs typeface="+mn-cs"/>
              </a:rPr>
              <a:t>The input is a</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fixed policy.</a:t>
            </a:r>
            <a:r>
              <a:rPr lang="en-US" sz="1200" b="0" i="0" u="none" strike="noStrike" kern="1200" baseline="0" dirty="0" smtClean="0">
                <a:solidFill>
                  <a:schemeClr val="tx1"/>
                </a:solidFill>
                <a:effectLst/>
                <a:latin typeface="Arial" pitchFamily="34" charset="0"/>
                <a:ea typeface="+mn-ea"/>
                <a:cs typeface="+mn-cs"/>
              </a:rPr>
              <a:t> We want to </a:t>
            </a:r>
            <a:r>
              <a:rPr lang="en-US" sz="1200" b="0" i="0" u="none" strike="noStrike" kern="1200" dirty="0" smtClean="0">
                <a:solidFill>
                  <a:schemeClr val="tx1"/>
                </a:solidFill>
                <a:effectLst/>
                <a:latin typeface="Arial" pitchFamily="34" charset="0"/>
                <a:ea typeface="+mn-ea"/>
                <a:cs typeface="+mn-cs"/>
              </a:rPr>
              <a:t>evaluate it.</a:t>
            </a:r>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a:t>
            </a:fld>
            <a:endParaRPr lang="en-US"/>
          </a:p>
        </p:txBody>
      </p:sp>
    </p:spTree>
    <p:extLst>
      <p:ext uri="{BB962C8B-B14F-4D97-AF65-F5344CB8AC3E}">
        <p14:creationId xmlns:p14="http://schemas.microsoft.com/office/powerpoint/2010/main" val="9334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We’re given</a:t>
            </a:r>
            <a:r>
              <a:rPr lang="en-US" baseline="0" dirty="0" smtClean="0"/>
              <a:t> an input policy</a:t>
            </a:r>
          </a:p>
          <a:p>
            <a:r>
              <a:rPr lang="en-US" baseline="0" dirty="0" smtClean="0"/>
              <a:t>We just want to evaluate it.</a:t>
            </a:r>
          </a:p>
          <a:p>
            <a:endParaRPr lang="en-US" baseline="0" dirty="0" smtClean="0"/>
          </a:p>
          <a:p>
            <a:r>
              <a:rPr lang="en-US" dirty="0" smtClean="0"/>
              <a:t>What </a:t>
            </a:r>
            <a:r>
              <a:rPr lang="en-US" b="1" dirty="0" smtClean="0"/>
              <a:t>utility</a:t>
            </a:r>
            <a:r>
              <a:rPr lang="en-US" dirty="0" smtClean="0"/>
              <a:t> did I receive from B?   Not</a:t>
            </a:r>
            <a:r>
              <a:rPr lang="en-US" baseline="0" dirty="0" smtClean="0"/>
              <a:t> -1.  That was the intentions reward.  I want to compute the utility, which is from B until the end.  So +8.</a:t>
            </a:r>
          </a:p>
          <a:p>
            <a:endParaRPr lang="en-US" baseline="0" dirty="0" smtClean="0"/>
          </a:p>
          <a:p>
            <a:r>
              <a:rPr lang="en-US" baseline="0" dirty="0" smtClean="0"/>
              <a:t>Write down what happened.</a:t>
            </a:r>
          </a:p>
          <a:p>
            <a:endParaRPr lang="en-US" baseline="0" dirty="0" smtClean="0"/>
          </a:p>
          <a:p>
            <a:r>
              <a:rPr lang="en-US" baseline="0" dirty="0" smtClean="0"/>
              <a:t>Why 4 for C?  9 + 9 + 9 - 11 = 16/4 = 4</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8</a:t>
            </a:fld>
            <a:endParaRPr lang="en-US"/>
          </a:p>
        </p:txBody>
      </p:sp>
    </p:spTree>
    <p:extLst>
      <p:ext uri="{BB962C8B-B14F-4D97-AF65-F5344CB8AC3E}">
        <p14:creationId xmlns:p14="http://schemas.microsoft.com/office/powerpoint/2010/main" val="820751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thing that’s bad about this is that the state connections aren’t effectively taken into account.  For example, going</a:t>
            </a:r>
            <a:r>
              <a:rPr lang="en-US" baseline="0" dirty="0" smtClean="0"/>
              <a:t> from state B to state C has an expected reward of +8, but going from state E to state C has an expected reward of -2.  But they are both crossing through the same state?  Their values really shouldn’t be this different.    So we might want to assign different values to each state with a better algorithm that via direct evaluation.</a:t>
            </a: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9</a:t>
            </a:fld>
            <a:endParaRPr lang="en-US"/>
          </a:p>
        </p:txBody>
      </p:sp>
    </p:spTree>
    <p:extLst>
      <p:ext uri="{BB962C8B-B14F-4D97-AF65-F5344CB8AC3E}">
        <p14:creationId xmlns:p14="http://schemas.microsoft.com/office/powerpoint/2010/main" val="1549129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already had an</a:t>
            </a:r>
            <a:r>
              <a:rPr lang="en-US" baseline="0" dirty="0" smtClean="0"/>
              <a:t> algorithm for assigning values to states with a fixed policy.  It was called Policy Evaluation.   It successfully exploited the connections between states.  Here’s how we did it. [re-do the equation again]</a:t>
            </a:r>
          </a:p>
          <a:p>
            <a:endParaRPr lang="en-US" baseline="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smtClean="0"/>
              <a:t>Unfortunate this requires that we have a model of T and of R in order to compute the policy evaluation, but we don’t have those in model free learning.  Could we do it without knowing T and R? </a:t>
            </a:r>
            <a:r>
              <a:rPr lang="en-US" sz="2400" dirty="0" smtClean="0">
                <a:latin typeface="Calibri"/>
                <a:cs typeface="Calibri"/>
              </a:rPr>
              <a:t>In other words, how to we take a weighted average without knowing the weights?</a:t>
            </a:r>
            <a:endParaRPr lang="en-US" sz="2800" dirty="0" smtClean="0">
              <a:latin typeface="Calibri"/>
              <a:cs typeface="Calibri"/>
            </a:endParaRPr>
          </a:p>
          <a:p>
            <a:endParaRPr lang="en-US" baseline="0" dirty="0" smtClean="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10</a:t>
            </a:fld>
            <a:endParaRPr lang="en-US"/>
          </a:p>
        </p:txBody>
      </p:sp>
    </p:spTree>
    <p:extLst>
      <p:ext uri="{BB962C8B-B14F-4D97-AF65-F5344CB8AC3E}">
        <p14:creationId xmlns:p14="http://schemas.microsoft.com/office/powerpoint/2010/main" val="1402247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That’s the big idea from temporal difference learning.  We learn</a:t>
            </a:r>
            <a:r>
              <a:rPr lang="en-US" sz="1200" b="0" i="0" u="none" strike="noStrike" kern="1200" baseline="0" dirty="0" smtClean="0">
                <a:solidFill>
                  <a:schemeClr val="tx1"/>
                </a:solidFill>
                <a:effectLst/>
                <a:latin typeface="Arial" pitchFamily="34" charset="0"/>
                <a:ea typeface="+mn-ea"/>
                <a:cs typeface="+mn-cs"/>
              </a:rPr>
              <a:t> from EVERY experience. </a:t>
            </a:r>
            <a:endParaRPr lang="en-US" sz="1200" b="0" i="0" u="none" strike="noStrike" kern="1200" dirty="0" smtClean="0">
              <a:solidFill>
                <a:schemeClr val="tx1"/>
              </a:solidFill>
              <a:effectLst/>
              <a:latin typeface="Arial" pitchFamily="34" charset="0"/>
              <a:ea typeface="+mn-ea"/>
              <a:cs typeface="+mn-cs"/>
            </a:endParaRPr>
          </a:p>
          <a:p>
            <a:r>
              <a:rPr lang="en-US" sz="1200" b="0" i="0" u="none" strike="noStrike" kern="1200" dirty="0" smtClean="0">
                <a:solidFill>
                  <a:schemeClr val="tx1"/>
                </a:solidFill>
                <a:effectLst/>
                <a:latin typeface="Arial" pitchFamily="34" charset="0"/>
                <a:ea typeface="+mn-ea"/>
                <a:cs typeface="+mn-cs"/>
              </a:rPr>
              <a:t>The reason</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this is called temporal difference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learning is because we compare our</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current estimate of a value with what we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actually see.</a:t>
            </a:r>
          </a:p>
          <a:p>
            <a:endParaRPr lang="en-US" sz="1200" b="0" i="0" u="none" strike="noStrike" kern="1200" baseline="0" dirty="0" smtClean="0">
              <a:solidFill>
                <a:schemeClr val="tx1"/>
              </a:solidFill>
              <a:effectLst/>
              <a:latin typeface="Arial" pitchFamily="34" charset="0"/>
              <a:ea typeface="+mn-ea"/>
              <a:cs typeface="+mn-cs"/>
            </a:endParaRPr>
          </a:p>
          <a:p>
            <a:r>
              <a:rPr lang="en-US" sz="1200" b="0" i="0" u="none" strike="noStrike" kern="1200" baseline="0" dirty="0" smtClean="0">
                <a:solidFill>
                  <a:schemeClr val="tx1"/>
                </a:solidFill>
                <a:effectLst/>
                <a:latin typeface="Arial" pitchFamily="34" charset="0"/>
                <a:ea typeface="+mn-ea"/>
                <a:cs typeface="+mn-cs"/>
              </a:rPr>
              <a:t>Let’s look at how this idea works.  First, we get a sample.  It looks like how we started out last time.  We get a sample by making a move from S according to our fixed policy Pi.  We then probabilistically arrive in a state S’, and get an observation of the reward.  We can then add our estimated of the discounted future reward from S’. </a:t>
            </a:r>
          </a:p>
          <a:p>
            <a:r>
              <a:rPr lang="en-US" sz="1200" b="0" i="0" u="none" strike="noStrike" kern="1200" baseline="0" dirty="0" smtClean="0">
                <a:solidFill>
                  <a:schemeClr val="tx1"/>
                </a:solidFill>
                <a:effectLst/>
                <a:latin typeface="Arial" pitchFamily="34" charset="0"/>
                <a:ea typeface="+mn-ea"/>
                <a:cs typeface="+mn-cs"/>
              </a:rPr>
              <a:t>However, in the next step, things start to change.  We’re not going to draw another sample.  We’re going to use this one sample to update V(s) for this policy pi.  How do we do that with just one sample?  How do we take the average of just one thing, without wiping out what we learned already?</a:t>
            </a:r>
          </a:p>
          <a:p>
            <a:endParaRPr lang="en-US" sz="1200" b="0" i="0" u="none" strike="noStrike" kern="1200" baseline="0" dirty="0" smtClean="0">
              <a:solidFill>
                <a:schemeClr val="tx1"/>
              </a:solidFill>
              <a:effectLst/>
              <a:latin typeface="Arial" pitchFamily="34" charset="0"/>
              <a:ea typeface="+mn-ea"/>
              <a:cs typeface="+mn-cs"/>
            </a:endParaRPr>
          </a:p>
          <a:p>
            <a:r>
              <a:rPr lang="en-US" sz="1200" b="0" i="0" u="none" strike="noStrike" kern="1200" baseline="0" dirty="0" smtClean="0">
                <a:solidFill>
                  <a:schemeClr val="tx1"/>
                </a:solidFill>
                <a:effectLst/>
                <a:latin typeface="Arial" pitchFamily="34" charset="0"/>
                <a:ea typeface="+mn-ea"/>
                <a:cs typeface="+mn-cs"/>
              </a:rPr>
              <a:t>What we do, is we keep around our learned value so far and then we incorporate the new thing we learned </a:t>
            </a:r>
            <a:r>
              <a:rPr lang="en-US" sz="1200" b="1" i="0" u="none" strike="noStrike" kern="1200" baseline="0" dirty="0" smtClean="0">
                <a:solidFill>
                  <a:schemeClr val="tx1"/>
                </a:solidFill>
                <a:effectLst/>
                <a:latin typeface="Arial" pitchFamily="34" charset="0"/>
                <a:ea typeface="+mn-ea"/>
                <a:cs typeface="+mn-cs"/>
              </a:rPr>
              <a:t>with some weight ALPHA.  </a:t>
            </a:r>
            <a:r>
              <a:rPr lang="en-US" sz="1200" b="0" i="0" u="none" strike="noStrike" kern="1200" baseline="0" dirty="0" smtClean="0">
                <a:solidFill>
                  <a:schemeClr val="tx1"/>
                </a:solidFill>
                <a:effectLst/>
                <a:latin typeface="Arial" pitchFamily="34" charset="0"/>
                <a:ea typeface="+mn-ea"/>
                <a:cs typeface="+mn-cs"/>
              </a:rPr>
              <a:t>This is called i</a:t>
            </a:r>
            <a:r>
              <a:rPr lang="en-US" dirty="0" smtClean="0"/>
              <a:t>nterpolation.</a:t>
            </a:r>
            <a:r>
              <a:rPr lang="en-US" baseline="0" dirty="0" smtClean="0"/>
              <a:t> </a:t>
            </a:r>
          </a:p>
          <a:p>
            <a:r>
              <a:rPr lang="en-US" sz="1200" b="0" i="0" u="none" strike="noStrike" kern="1200" baseline="0" dirty="0" smtClean="0">
                <a:solidFill>
                  <a:schemeClr val="tx1"/>
                </a:solidFill>
                <a:effectLst/>
                <a:latin typeface="Arial" pitchFamily="34" charset="0"/>
                <a:ea typeface="+mn-ea"/>
                <a:cs typeface="+mn-cs"/>
              </a:rPr>
              <a:t>Here’s one way of writing the update.  (Write on board).</a:t>
            </a:r>
          </a:p>
          <a:p>
            <a:r>
              <a:rPr lang="en-US" sz="1200" b="0" i="0" u="none" strike="noStrike" kern="1200" baseline="0" dirty="0" smtClean="0">
                <a:solidFill>
                  <a:schemeClr val="tx1"/>
                </a:solidFill>
                <a:effectLst/>
                <a:latin typeface="Arial" pitchFamily="34" charset="0"/>
                <a:ea typeface="+mn-ea"/>
                <a:cs typeface="+mn-cs"/>
              </a:rPr>
              <a:t>I can also write this via algorithmic manipulation as thins.  (Write on board). </a:t>
            </a:r>
            <a:endParaRPr lang="en-US" sz="1200" b="0" i="0" u="none" strike="noStrike" kern="1200" dirty="0" smtClean="0">
              <a:solidFill>
                <a:schemeClr val="tx1"/>
              </a:solidFill>
              <a:effectLst/>
              <a:latin typeface="Arial" pitchFamily="34" charset="0"/>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11</a:t>
            </a:fld>
            <a:endParaRPr lang="en-US"/>
          </a:p>
        </p:txBody>
      </p:sp>
    </p:spTree>
    <p:extLst>
      <p:ext uri="{BB962C8B-B14F-4D97-AF65-F5344CB8AC3E}">
        <p14:creationId xmlns:p14="http://schemas.microsoft.com/office/powerpoint/2010/main" val="1306209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B51EFBD2-A148-48AD-9D47-CD4286BBDCF4}"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B6EB40C-E905-43FA-A787-E5AE665DFB4F}"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E6B6014-538B-4104-B2A7-56E8D9CAEB14}"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05A4B49-A051-4FAA-9AEC-835F91AA8D34}"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7B7AC01-D2CB-4540-93D1-D7C3B9A542A8}"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55C4967-531B-45F1-B9E5-EE8E1016A64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7EEB04B-40E3-4769-81A4-173CB0767A2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E10E7C30-ADED-4EC1-A9AA-3F7255F75641}"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990927E0-E593-4C6F-8C86-8B3BC09663A0}"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168602E-2215-4921-BE3E-EDA24D8B5B3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E055ADB-135F-4CEB-998C-ADFAC69A3EE2}"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067BA683-6345-485C-9433-128238328C11}"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tags" Target="../tags/tag2.xml"/><Relationship Id="rId2" Type="http://schemas.openxmlformats.org/officeDocument/2006/relationships/tags" Target="../tags/tag3.xml"/></Relationships>
</file>

<file path=ppt/slides/_rels/slide11.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tags" Target="../tags/tag4.xml"/><Relationship Id="rId2" Type="http://schemas.openxmlformats.org/officeDocument/2006/relationships/tags" Target="../tags/tag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16.png"/><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tags" Target="../tags/tag8.xml"/><Relationship Id="rId2" Type="http://schemas.openxmlformats.org/officeDocument/2006/relationships/tags" Target="../tags/tag9.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oleObject" Target="../embeddings/oleObject1.bin"/><Relationship Id="rId13" Type="http://schemas.openxmlformats.org/officeDocument/2006/relationships/image" Target="../media/image23.png"/><Relationship Id="rId1" Type="http://schemas.openxmlformats.org/officeDocument/2006/relationships/vmlDrawing" Target="../drawings/vmlDrawing1.vml"/><Relationship Id="rId2" Type="http://schemas.openxmlformats.org/officeDocument/2006/relationships/tags" Target="../tags/tag10.xml"/><Relationship Id="rId3" Type="http://schemas.openxmlformats.org/officeDocument/2006/relationships/tags" Target="../tags/tag11.xml"/><Relationship Id="rId4" Type="http://schemas.openxmlformats.org/officeDocument/2006/relationships/tags" Target="../tags/tag12.xml"/><Relationship Id="rId5" Type="http://schemas.openxmlformats.org/officeDocument/2006/relationships/tags" Target="../tags/tag13.xml"/><Relationship Id="rId6" Type="http://schemas.openxmlformats.org/officeDocument/2006/relationships/slideLayout" Target="../slideLayouts/slideLayout2.xml"/><Relationship Id="rId7" Type="http://schemas.openxmlformats.org/officeDocument/2006/relationships/notesSlide" Target="../notesSlides/notesSlide15.xml"/><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8.xml"/><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tags" Target="../tags/tag14.xml"/><Relationship Id="rId2" Type="http://schemas.openxmlformats.org/officeDocument/2006/relationships/tags" Target="../tags/tag15.xml"/></Relationships>
</file>

<file path=ppt/slides/_rels/slide22.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slideLayout" Target="../slideLayouts/slideLayout2.xml"/><Relationship Id="rId5" Type="http://schemas.openxmlformats.org/officeDocument/2006/relationships/notesSlide" Target="../notesSlides/notesSlide19.xml"/><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27.png"/><Relationship Id="rId1" Type="http://schemas.openxmlformats.org/officeDocument/2006/relationships/tags" Target="../tags/tag16.xml"/><Relationship Id="rId2" Type="http://schemas.openxmlformats.org/officeDocument/2006/relationships/tags" Target="../tags/tag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tags" Target="../tags/tag21.xml"/><Relationship Id="rId4" Type="http://schemas.openxmlformats.org/officeDocument/2006/relationships/slideLayout" Target="../slideLayouts/slideLayout2.xml"/><Relationship Id="rId5" Type="http://schemas.openxmlformats.org/officeDocument/2006/relationships/notesSlide" Target="../notesSlides/notesSlide24.xml"/><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 Type="http://schemas.openxmlformats.org/officeDocument/2006/relationships/tags" Target="../tags/tag19.xml"/><Relationship Id="rId2" Type="http://schemas.openxmlformats.org/officeDocument/2006/relationships/tags" Target="../tags/tag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tif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44.wmf"/><Relationship Id="rId4" Type="http://schemas.openxmlformats.org/officeDocument/2006/relationships/image" Target="../media/image45.wmf"/><Relationship Id="rId5" Type="http://schemas.openxmlformats.org/officeDocument/2006/relationships/image" Target="../media/image46.png"/><Relationship Id="rId1" Type="http://schemas.openxmlformats.org/officeDocument/2006/relationships/tags" Target="../tags/tag22.x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8.xml"/><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tags" Target="../tags/tag23.xml"/><Relationship Id="rId2" Type="http://schemas.openxmlformats.org/officeDocument/2006/relationships/tags" Target="../tags/tag24.xml"/></Relationships>
</file>

<file path=ppt/slides/_rels/slide33.xml.rels><?xml version="1.0" encoding="UTF-8" standalone="yes"?>
<Relationships xmlns="http://schemas.openxmlformats.org/package/2006/relationships"><Relationship Id="rId11" Type="http://schemas.openxmlformats.org/officeDocument/2006/relationships/image" Target="../media/image51.png"/><Relationship Id="rId12" Type="http://schemas.openxmlformats.org/officeDocument/2006/relationships/image" Target="../media/image52.png"/><Relationship Id="rId13" Type="http://schemas.openxmlformats.org/officeDocument/2006/relationships/image" Target="../media/image53.png"/><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tags" Target="../tags/tag28.xml"/><Relationship Id="rId5" Type="http://schemas.openxmlformats.org/officeDocument/2006/relationships/tags" Target="../tags/tag29.xml"/><Relationship Id="rId6" Type="http://schemas.openxmlformats.org/officeDocument/2006/relationships/slideLayout" Target="../slideLayouts/slideLayout2.xml"/><Relationship Id="rId7" Type="http://schemas.openxmlformats.org/officeDocument/2006/relationships/notesSlide" Target="../notesSlides/notesSlide29.xml"/><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tags" Target="../tags/tag32.xml"/><Relationship Id="rId4" Type="http://schemas.openxmlformats.org/officeDocument/2006/relationships/tags" Target="../tags/tag33.xml"/><Relationship Id="rId5" Type="http://schemas.openxmlformats.org/officeDocument/2006/relationships/slideLayout" Target="../slideLayouts/slideLayout6.xml"/><Relationship Id="rId6" Type="http://schemas.openxmlformats.org/officeDocument/2006/relationships/notesSlide" Target="../notesSlides/notesSlide31.xml"/><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8.png"/><Relationship Id="rId1" Type="http://schemas.openxmlformats.org/officeDocument/2006/relationships/tags" Target="../tags/tag30.xml"/><Relationship Id="rId2" Type="http://schemas.openxmlformats.org/officeDocument/2006/relationships/tags" Target="../tags/tag31.xml"/></Relationships>
</file>

<file path=ppt/slides/_rels/slide36.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 Type="http://schemas.openxmlformats.org/officeDocument/2006/relationships/tags" Target="../tags/tag34.xml"/><Relationship Id="rId2" Type="http://schemas.openxmlformats.org/officeDocument/2006/relationships/tags" Target="../tags/tag35.xml"/><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tags" Target="../tags/tag38.xml"/><Relationship Id="rId6" Type="http://schemas.openxmlformats.org/officeDocument/2006/relationships/slideLayout" Target="../slideLayouts/slideLayout6.xml"/><Relationship Id="rId7" Type="http://schemas.openxmlformats.org/officeDocument/2006/relationships/notesSlide" Target="../notesSlides/notesSlide32.xml"/><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slideLayout" Target="../slideLayouts/slideLayout2.xml"/><Relationship Id="rId6" Type="http://schemas.openxmlformats.org/officeDocument/2006/relationships/notesSlide" Target="../notesSlides/notesSlide33.xml"/><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 Id="rId11" Type="http://schemas.openxmlformats.org/officeDocument/2006/relationships/image" Target="../media/image54.png"/><Relationship Id="rId1" Type="http://schemas.openxmlformats.org/officeDocument/2006/relationships/tags" Target="../tags/tag39.xml"/><Relationship Id="rId2" Type="http://schemas.openxmlformats.org/officeDocument/2006/relationships/tags" Target="../tags/tag4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0.png"/><Relationship Id="rId5" Type="http://schemas.openxmlformats.org/officeDocument/2006/relationships/hyperlink" Target="https://www.youtube.com/watch?v=qjIhtkhbPT8" TargetMode="External"/><Relationship Id="rId1" Type="http://schemas.microsoft.com/office/2007/relationships/media" Target="../media/media1.mp4"/><Relationship Id="rId2" Type="http://schemas.openxmlformats.org/officeDocument/2006/relationships/video" Target="../media/media1.mp4"/></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1</a:t>
            </a:fld>
            <a:endParaRPr lang="en-US" altLang="en-US" sz="1400" b="0"/>
          </a:p>
        </p:txBody>
      </p:sp>
      <p:sp>
        <p:nvSpPr>
          <p:cNvPr id="14340" name="Rectangle 4"/>
          <p:cNvSpPr>
            <a:spLocks noGrp="1" noChangeArrowheads="1"/>
          </p:cNvSpPr>
          <p:nvPr>
            <p:ph type="ctrTitle"/>
          </p:nvPr>
        </p:nvSpPr>
        <p:spPr>
          <a:xfrm>
            <a:off x="1219200" y="1320451"/>
            <a:ext cx="4876800" cy="2280000"/>
          </a:xfrm>
        </p:spPr>
        <p:txBody>
          <a:bodyPr/>
          <a:lstStyle/>
          <a:p>
            <a:r>
              <a:rPr lang="en-US" dirty="0" smtClean="0"/>
              <a:t/>
            </a:r>
            <a:br>
              <a:rPr lang="en-US" dirty="0" smtClean="0"/>
            </a:br>
            <a:r>
              <a:rPr lang="en-US" dirty="0" smtClean="0"/>
              <a:t>Reinforcement Learning 2</a:t>
            </a:r>
            <a:br>
              <a:rPr lang="en-US" dirty="0" smtClean="0"/>
            </a:br>
            <a:r>
              <a:rPr lang="en-US" dirty="0"/>
              <a:t/>
            </a:r>
            <a:br>
              <a:rPr lang="en-US" dirty="0"/>
            </a:br>
            <a:endParaRPr lang="en-US" altLang="en-US" dirty="0"/>
          </a:p>
        </p:txBody>
      </p:sp>
      <p:sp>
        <p:nvSpPr>
          <p:cNvPr id="14341" name="Rectangle 3"/>
          <p:cNvSpPr>
            <a:spLocks noGrp="1" noChangeArrowheads="1"/>
          </p:cNvSpPr>
          <p:nvPr>
            <p:ph type="subTitle" idx="1"/>
          </p:nvPr>
        </p:nvSpPr>
        <p:spPr>
          <a:xfrm>
            <a:off x="-2376762" y="3733801"/>
            <a:ext cx="12192000" cy="1524000"/>
          </a:xfrm>
        </p:spPr>
        <p:txBody>
          <a:bodyPr/>
          <a:lstStyle/>
          <a:p>
            <a:r>
              <a:rPr lang="en-US" dirty="0" smtClean="0"/>
              <a:t>Sutton </a:t>
            </a:r>
            <a:r>
              <a:rPr lang="en-US" dirty="0"/>
              <a:t>and </a:t>
            </a:r>
            <a:r>
              <a:rPr lang="en-US" dirty="0" err="1"/>
              <a:t>Barto</a:t>
            </a:r>
            <a:r>
              <a:rPr lang="en-US" dirty="0"/>
              <a:t>, </a:t>
            </a:r>
            <a:r>
              <a:rPr lang="en-US" dirty="0" smtClean="0"/>
              <a:t>Chapter 6.1, 6.2, 6.5</a:t>
            </a:r>
            <a:br>
              <a:rPr lang="en-US" dirty="0" smtClean="0"/>
            </a:br>
            <a:r>
              <a:rPr lang="en-US" dirty="0" smtClean="0"/>
              <a:t>AIMA Chapter 21</a:t>
            </a:r>
            <a:endParaRPr lang="en-US" dirty="0"/>
          </a:p>
        </p:txBody>
      </p:sp>
      <p:sp>
        <p:nvSpPr>
          <p:cNvPr id="2" name="Rectangle 1"/>
          <p:cNvSpPr/>
          <p:nvPr/>
        </p:nvSpPr>
        <p:spPr>
          <a:xfrm>
            <a:off x="457200" y="5565440"/>
            <a:ext cx="6096000" cy="646331"/>
          </a:xfrm>
          <a:prstGeom prst="rect">
            <a:avLst/>
          </a:prstGeom>
        </p:spPr>
        <p:txBody>
          <a:bodyPr>
            <a:spAutoFit/>
          </a:bodyPr>
          <a:lstStyle/>
          <a:p>
            <a:pPr algn="ctr">
              <a:spcBef>
                <a:spcPct val="50000"/>
              </a:spcBef>
            </a:pPr>
            <a:r>
              <a:rPr lang="en-US" dirty="0">
                <a:latin typeface="Calibri"/>
                <a:cs typeface="Calibri"/>
              </a:rPr>
              <a:t>Slides courtesy of Dan Klein and Pieter </a:t>
            </a:r>
            <a:r>
              <a:rPr lang="en-US" dirty="0" err="1" smtClean="0">
                <a:latin typeface="Calibri"/>
                <a:cs typeface="Calibri"/>
              </a:rPr>
              <a:t>Abbeel</a:t>
            </a:r>
            <a:r>
              <a:rPr lang="en-US" dirty="0">
                <a:latin typeface="Calibri"/>
                <a:cs typeface="Calibri"/>
              </a:rPr>
              <a:t/>
            </a:r>
            <a:br>
              <a:rPr lang="en-US" dirty="0">
                <a:latin typeface="Calibri"/>
                <a:cs typeface="Calibri"/>
              </a:rPr>
            </a:br>
            <a:r>
              <a:rPr lang="en-US" dirty="0" smtClean="0">
                <a:latin typeface="Calibri"/>
                <a:cs typeface="Calibri"/>
              </a:rPr>
              <a:t>University </a:t>
            </a:r>
            <a:r>
              <a:rPr lang="en-US" dirty="0">
                <a:latin typeface="Calibri"/>
                <a:cs typeface="Calibri"/>
              </a:rPr>
              <a:t>of California, Berkeley</a:t>
            </a:r>
          </a:p>
        </p:txBody>
      </p:sp>
      <p:pic>
        <p:nvPicPr>
          <p:cNvPr id="2049" name="Picture 1" descr="age1image361619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1752600"/>
            <a:ext cx="3359928" cy="4328496"/>
          </a:xfrm>
          <a:prstGeom prst="rect">
            <a:avLst/>
          </a:prstGeom>
          <a:noFill/>
          <a:ln>
            <a:solidFill>
              <a:schemeClr val="accent1"/>
            </a:solidFill>
          </a:ln>
          <a:effectLst>
            <a:outerShdw blurRad="50800" dist="762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pic>
        <p:nvPicPr>
          <p:cNvPr id="6" name="Picture 9" descr="http://aima.cs.berkeley.edu/cover2.jpg"/>
          <p:cNvPicPr>
            <a:picLocks noChangeAspect="1" noChangeArrowheads="1"/>
          </p:cNvPicPr>
          <p:nvPr/>
        </p:nvPicPr>
        <p:blipFill>
          <a:blip r:embed="rId4" cstate="print"/>
          <a:srcRect/>
          <a:stretch>
            <a:fillRect/>
          </a:stretch>
        </p:blipFill>
        <p:spPr bwMode="auto">
          <a:xfrm>
            <a:off x="6024441" y="133474"/>
            <a:ext cx="2662359" cy="3455119"/>
          </a:xfrm>
          <a:prstGeom prst="rect">
            <a:avLst/>
          </a:prstGeom>
          <a:noFill/>
          <a:ln w="9525">
            <a:no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5408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z="4000" dirty="0" smtClean="0">
                <a:latin typeface="Calibri"/>
                <a:cs typeface="Calibri"/>
              </a:rPr>
              <a:t>Review: Why Not Use Policy Evaluation Instead?</a:t>
            </a:r>
          </a:p>
        </p:txBody>
      </p:sp>
      <p:sp>
        <p:nvSpPr>
          <p:cNvPr id="9219" name="Rectangle 3"/>
          <p:cNvSpPr>
            <a:spLocks noGrp="1" noChangeArrowheads="1"/>
          </p:cNvSpPr>
          <p:nvPr>
            <p:ph idx="1"/>
          </p:nvPr>
        </p:nvSpPr>
        <p:spPr>
          <a:xfrm>
            <a:off x="304800" y="1447800"/>
            <a:ext cx="11430000" cy="4525963"/>
          </a:xfrm>
        </p:spPr>
        <p:txBody>
          <a:bodyPr/>
          <a:lstStyle/>
          <a:p>
            <a:pPr>
              <a:lnSpc>
                <a:spcPct val="80000"/>
              </a:lnSpc>
            </a:pPr>
            <a:r>
              <a:rPr lang="en-US" sz="2800" dirty="0" smtClean="0">
                <a:latin typeface="Calibri"/>
                <a:cs typeface="Calibri"/>
              </a:rPr>
              <a:t>Simplified Bellman updates calculate V for a fixed policy:</a:t>
            </a:r>
          </a:p>
          <a:p>
            <a:pPr lvl="1">
              <a:lnSpc>
                <a:spcPct val="80000"/>
              </a:lnSpc>
            </a:pPr>
            <a:r>
              <a:rPr lang="en-US" sz="2400" dirty="0" smtClean="0">
                <a:latin typeface="Calibri"/>
                <a:cs typeface="Calibri"/>
              </a:rPr>
              <a:t>Each round, replace V with a one-step-look-ahead layer over V</a:t>
            </a: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r>
              <a:rPr lang="en-US" sz="2400" dirty="0" smtClean="0">
                <a:latin typeface="Calibri"/>
                <a:cs typeface="Calibri"/>
              </a:rPr>
              <a:t>This approach fully exploited the connections between the states</a:t>
            </a:r>
          </a:p>
          <a:p>
            <a:pPr lvl="1">
              <a:lnSpc>
                <a:spcPct val="80000"/>
              </a:lnSpc>
            </a:pPr>
            <a:r>
              <a:rPr lang="en-US" sz="2400" dirty="0" smtClean="0">
                <a:latin typeface="Calibri"/>
                <a:cs typeface="Calibri"/>
              </a:rPr>
              <a:t>Unfortunately, we need T and R to do it!</a:t>
            </a:r>
          </a:p>
          <a:p>
            <a:pPr lvl="1">
              <a:lnSpc>
                <a:spcPct val="80000"/>
              </a:lnSpc>
            </a:pPr>
            <a:endParaRPr lang="en-US" sz="2400" dirty="0" smtClean="0">
              <a:latin typeface="Calibri"/>
              <a:cs typeface="Calibri"/>
            </a:endParaRPr>
          </a:p>
          <a:p>
            <a:pPr>
              <a:lnSpc>
                <a:spcPct val="80000"/>
              </a:lnSpc>
            </a:pPr>
            <a:r>
              <a:rPr lang="en-US" sz="2800" dirty="0" smtClean="0">
                <a:latin typeface="Calibri"/>
                <a:cs typeface="Calibri"/>
              </a:rPr>
              <a:t>Key question: how can we do this update to V without knowing T and R?</a:t>
            </a:r>
          </a:p>
          <a:p>
            <a:pPr lvl="1">
              <a:lnSpc>
                <a:spcPct val="80000"/>
              </a:lnSpc>
            </a:pPr>
            <a:r>
              <a:rPr lang="en-US" sz="2400" dirty="0" smtClean="0">
                <a:latin typeface="Calibri"/>
                <a:cs typeface="Calibri"/>
              </a:rPr>
              <a:t>In other words, how to we take a weighted average without knowing the weights?</a:t>
            </a: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p:txBody>
      </p:sp>
      <p:pic>
        <p:nvPicPr>
          <p:cNvPr id="38" name="Picture 37" descr="txp_fig"/>
          <p:cNvPicPr>
            <a:picLocks noChangeAspect="1"/>
          </p:cNvPicPr>
          <p:nvPr>
            <p:custDataLst>
              <p:tags r:id="rId1"/>
            </p:custDataLst>
          </p:nvPr>
        </p:nvPicPr>
        <p:blipFill>
          <a:blip r:embed="rId5" cstate="print"/>
          <a:stretch>
            <a:fillRect/>
          </a:stretch>
        </p:blipFill>
        <p:spPr bwMode="auto">
          <a:xfrm>
            <a:off x="1376325" y="3352800"/>
            <a:ext cx="7416560" cy="645897"/>
          </a:xfrm>
          <a:prstGeom prst="rect">
            <a:avLst/>
          </a:prstGeom>
          <a:noFill/>
          <a:ln/>
          <a:effectLst/>
        </p:spPr>
      </p:pic>
      <p:pic>
        <p:nvPicPr>
          <p:cNvPr id="36" name="Picture 35" descr="txp_fig"/>
          <p:cNvPicPr>
            <a:picLocks noChangeAspect="1"/>
          </p:cNvPicPr>
          <p:nvPr>
            <p:custDataLst>
              <p:tags r:id="rId2"/>
            </p:custDataLst>
          </p:nvPr>
        </p:nvPicPr>
        <p:blipFill>
          <a:blip r:embed="rId6" cstate="print"/>
          <a:stretch>
            <a:fillRect/>
          </a:stretch>
        </p:blipFill>
        <p:spPr bwMode="auto">
          <a:xfrm>
            <a:off x="1406216" y="2590800"/>
            <a:ext cx="1502078" cy="330692"/>
          </a:xfrm>
          <a:prstGeom prst="rect">
            <a:avLst/>
          </a:prstGeom>
          <a:noFill/>
          <a:ln/>
          <a:effectLst/>
        </p:spPr>
      </p:pic>
      <p:grpSp>
        <p:nvGrpSpPr>
          <p:cNvPr id="21" name="Group 20"/>
          <p:cNvGrpSpPr>
            <a:grpSpLocks/>
          </p:cNvGrpSpPr>
          <p:nvPr/>
        </p:nvGrpSpPr>
        <p:grpSpPr bwMode="auto">
          <a:xfrm>
            <a:off x="9144438" y="1371600"/>
            <a:ext cx="2590362" cy="2754586"/>
            <a:chOff x="2400" y="1401"/>
            <a:chExt cx="1183" cy="1258"/>
          </a:xfrm>
        </p:grpSpPr>
        <p:sp>
          <p:nvSpPr>
            <p:cNvPr id="22"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23"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4" name="Oval 23"/>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5" name="Group 12"/>
            <p:cNvGrpSpPr>
              <a:grpSpLocks/>
            </p:cNvGrpSpPr>
            <p:nvPr/>
          </p:nvGrpSpPr>
          <p:grpSpPr bwMode="auto">
            <a:xfrm>
              <a:off x="2400" y="2107"/>
              <a:ext cx="1057" cy="386"/>
              <a:chOff x="1536" y="2400"/>
              <a:chExt cx="1584" cy="624"/>
            </a:xfrm>
          </p:grpSpPr>
          <p:sp>
            <p:nvSpPr>
              <p:cNvPr id="32"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3"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4"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5"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6"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27"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28"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29"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0"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1"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1500419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19">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latin typeface="Calibri"/>
                <a:cs typeface="Calibri"/>
              </a:rPr>
              <a:t>Review: Temporal Difference Learning</a:t>
            </a:r>
          </a:p>
        </p:txBody>
      </p:sp>
      <p:sp>
        <p:nvSpPr>
          <p:cNvPr id="15363" name="Rectangle 3"/>
          <p:cNvSpPr>
            <a:spLocks noGrp="1" noChangeArrowheads="1"/>
          </p:cNvSpPr>
          <p:nvPr>
            <p:ph idx="1"/>
          </p:nvPr>
        </p:nvSpPr>
        <p:spPr>
          <a:xfrm>
            <a:off x="457200" y="1295400"/>
            <a:ext cx="8686800" cy="2819400"/>
          </a:xfrm>
        </p:spPr>
        <p:txBody>
          <a:bodyPr/>
          <a:lstStyle/>
          <a:p>
            <a:r>
              <a:rPr lang="en-US" sz="2400" dirty="0" smtClean="0">
                <a:latin typeface="Calibri"/>
                <a:cs typeface="Calibri"/>
              </a:rPr>
              <a:t>Big idea: learn from every experience!</a:t>
            </a:r>
          </a:p>
          <a:p>
            <a:pPr lvl="1"/>
            <a:r>
              <a:rPr lang="en-US" sz="2000" dirty="0" smtClean="0">
                <a:latin typeface="Calibri"/>
                <a:cs typeface="Calibri"/>
              </a:rPr>
              <a:t>Update V(s) each time we experience a transition (s, a, s’, r)</a:t>
            </a:r>
          </a:p>
          <a:p>
            <a:pPr lvl="1"/>
            <a:r>
              <a:rPr lang="en-US" sz="2000" dirty="0" smtClean="0">
                <a:latin typeface="Calibri"/>
                <a:cs typeface="Calibri"/>
              </a:rPr>
              <a:t>Likely outcomes s’ will contribute updates more often</a:t>
            </a:r>
          </a:p>
          <a:p>
            <a:pPr lvl="1">
              <a:buFont typeface="Wingdings" pitchFamily="2" charset="2"/>
              <a:buNone/>
            </a:pPr>
            <a:endParaRPr lang="en-US" sz="2000" dirty="0" smtClean="0">
              <a:latin typeface="Calibri"/>
              <a:cs typeface="Calibri"/>
            </a:endParaRPr>
          </a:p>
          <a:p>
            <a:r>
              <a:rPr lang="en-US" sz="2400" dirty="0" smtClean="0">
                <a:latin typeface="Calibri"/>
                <a:cs typeface="Calibri"/>
              </a:rPr>
              <a:t>Temporal difference learning of values</a:t>
            </a:r>
          </a:p>
          <a:p>
            <a:pPr lvl="1"/>
            <a:r>
              <a:rPr lang="en-US" sz="2000" dirty="0" smtClean="0">
                <a:latin typeface="Calibri"/>
                <a:cs typeface="Calibri"/>
              </a:rPr>
              <a:t>Policy still fixed, still doing evaluation!</a:t>
            </a:r>
          </a:p>
          <a:p>
            <a:pPr lvl="1"/>
            <a:r>
              <a:rPr lang="en-US" sz="2000" dirty="0" smtClean="0">
                <a:latin typeface="Calibri"/>
                <a:cs typeface="Calibri"/>
              </a:rPr>
              <a:t>Move values toward value of whatever successor occurs: running average</a:t>
            </a: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endParaRPr lang="en-US" sz="2400" dirty="0" smtClean="0">
              <a:latin typeface="Calibri"/>
              <a:cs typeface="Calibri"/>
            </a:endParaRPr>
          </a:p>
        </p:txBody>
      </p:sp>
      <p:pic>
        <p:nvPicPr>
          <p:cNvPr id="23" name="Picture 22" descr="txp_fig"/>
          <p:cNvPicPr>
            <a:picLocks noChangeAspect="1"/>
          </p:cNvPicPr>
          <p:nvPr>
            <p:custDataLst>
              <p:tags r:id="rId1"/>
            </p:custDataLst>
          </p:nvPr>
        </p:nvPicPr>
        <p:blipFill>
          <a:blip r:embed="rId6" cstate="print"/>
          <a:stretch>
            <a:fillRect/>
          </a:stretch>
        </p:blipFill>
        <p:spPr bwMode="auto">
          <a:xfrm>
            <a:off x="4425795" y="4329000"/>
            <a:ext cx="4789797" cy="330611"/>
          </a:xfrm>
          <a:prstGeom prst="rect">
            <a:avLst/>
          </a:prstGeom>
          <a:noFill/>
          <a:ln/>
          <a:effectLst/>
        </p:spPr>
      </p:pic>
      <p:pic>
        <p:nvPicPr>
          <p:cNvPr id="24" name="Picture 23" descr="txp_fig"/>
          <p:cNvPicPr>
            <a:picLocks noChangeAspect="1"/>
          </p:cNvPicPr>
          <p:nvPr>
            <p:custDataLst>
              <p:tags r:id="rId2"/>
            </p:custDataLst>
          </p:nvPr>
        </p:nvPicPr>
        <p:blipFill>
          <a:blip r:embed="rId7" cstate="print"/>
          <a:stretch>
            <a:fillRect/>
          </a:stretch>
        </p:blipFill>
        <p:spPr bwMode="auto">
          <a:xfrm>
            <a:off x="4422769" y="5087825"/>
            <a:ext cx="5181610" cy="300083"/>
          </a:xfrm>
          <a:prstGeom prst="rect">
            <a:avLst/>
          </a:prstGeom>
          <a:noFill/>
          <a:ln/>
          <a:effectLst/>
        </p:spPr>
      </p:pic>
      <p:grpSp>
        <p:nvGrpSpPr>
          <p:cNvPr id="22" name="Group 21"/>
          <p:cNvGrpSpPr/>
          <p:nvPr/>
        </p:nvGrpSpPr>
        <p:grpSpPr>
          <a:xfrm>
            <a:off x="9296402" y="1371600"/>
            <a:ext cx="1857674" cy="2366665"/>
            <a:chOff x="9532815" y="1447800"/>
            <a:chExt cx="1575852" cy="2007625"/>
          </a:xfrm>
        </p:grpSpPr>
        <p:sp>
          <p:nvSpPr>
            <p:cNvPr id="15367"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5368"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69"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15370"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5371"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72" name="Text Box 19"/>
            <p:cNvSpPr txBox="1">
              <a:spLocks noChangeArrowheads="1"/>
            </p:cNvSpPr>
            <p:nvPr/>
          </p:nvSpPr>
          <p:spPr bwMode="auto">
            <a:xfrm>
              <a:off x="9532815" y="1835639"/>
              <a:ext cx="762001" cy="391627"/>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(s)</a:t>
              </a:r>
              <a:endParaRPr lang="en-US" sz="2400" dirty="0">
                <a:latin typeface="Calibri"/>
                <a:cs typeface="Calibri"/>
              </a:endParaRPr>
            </a:p>
          </p:txBody>
        </p:sp>
        <p:sp>
          <p:nvSpPr>
            <p:cNvPr id="15373"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15374"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p>
          </p:txBody>
        </p:sp>
        <p:sp>
          <p:nvSpPr>
            <p:cNvPr id="15375"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376"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15377"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pic>
        <p:nvPicPr>
          <p:cNvPr id="25" name="Picture 24" descr="txp_fig"/>
          <p:cNvPicPr>
            <a:picLocks noChangeAspect="1"/>
          </p:cNvPicPr>
          <p:nvPr>
            <p:custDataLst>
              <p:tags r:id="rId3"/>
            </p:custDataLst>
          </p:nvPr>
        </p:nvPicPr>
        <p:blipFill>
          <a:blip r:embed="rId8" cstate="print"/>
          <a:stretch>
            <a:fillRect/>
          </a:stretch>
        </p:blipFill>
        <p:spPr bwMode="auto">
          <a:xfrm>
            <a:off x="4422619" y="5845062"/>
            <a:ext cx="5331136" cy="300029"/>
          </a:xfrm>
          <a:prstGeom prst="rect">
            <a:avLst/>
          </a:prstGeom>
          <a:noFill/>
          <a:ln/>
          <a:effectLst/>
        </p:spPr>
      </p:pic>
      <p:sp>
        <p:nvSpPr>
          <p:cNvPr id="15379" name="TextBox 19"/>
          <p:cNvSpPr txBox="1">
            <a:spLocks noChangeArrowheads="1"/>
          </p:cNvSpPr>
          <p:nvPr/>
        </p:nvSpPr>
        <p:spPr bwMode="auto">
          <a:xfrm>
            <a:off x="1868487" y="4271473"/>
            <a:ext cx="2061783" cy="461665"/>
          </a:xfrm>
          <a:prstGeom prst="rect">
            <a:avLst/>
          </a:prstGeom>
          <a:noFill/>
          <a:ln w="9525">
            <a:noFill/>
            <a:miter lim="800000"/>
            <a:headEnd/>
            <a:tailEnd/>
          </a:ln>
        </p:spPr>
        <p:txBody>
          <a:bodyPr wrap="none">
            <a:spAutoFit/>
          </a:bodyPr>
          <a:lstStyle/>
          <a:p>
            <a:r>
              <a:rPr lang="en-US" sz="2400" dirty="0">
                <a:latin typeface="Calibri"/>
                <a:cs typeface="Calibri"/>
              </a:rPr>
              <a:t>Sample of V(s):</a:t>
            </a:r>
          </a:p>
        </p:txBody>
      </p:sp>
      <p:sp>
        <p:nvSpPr>
          <p:cNvPr id="15380" name="TextBox 21"/>
          <p:cNvSpPr txBox="1">
            <a:spLocks noChangeArrowheads="1"/>
          </p:cNvSpPr>
          <p:nvPr/>
        </p:nvSpPr>
        <p:spPr bwMode="auto">
          <a:xfrm>
            <a:off x="1873007" y="4978400"/>
            <a:ext cx="2065374" cy="461665"/>
          </a:xfrm>
          <a:prstGeom prst="rect">
            <a:avLst/>
          </a:prstGeom>
          <a:noFill/>
          <a:ln w="9525">
            <a:noFill/>
            <a:miter lim="800000"/>
            <a:headEnd/>
            <a:tailEnd/>
          </a:ln>
        </p:spPr>
        <p:txBody>
          <a:bodyPr wrap="none">
            <a:spAutoFit/>
          </a:bodyPr>
          <a:lstStyle/>
          <a:p>
            <a:r>
              <a:rPr lang="en-US" sz="2400" dirty="0">
                <a:latin typeface="Calibri"/>
                <a:cs typeface="Calibri"/>
              </a:rPr>
              <a:t>Update to V(s):</a:t>
            </a:r>
          </a:p>
        </p:txBody>
      </p:sp>
      <p:sp>
        <p:nvSpPr>
          <p:cNvPr id="15381" name="TextBox 22"/>
          <p:cNvSpPr txBox="1">
            <a:spLocks noChangeArrowheads="1"/>
          </p:cNvSpPr>
          <p:nvPr/>
        </p:nvSpPr>
        <p:spPr bwMode="auto">
          <a:xfrm>
            <a:off x="1881799" y="5730875"/>
            <a:ext cx="1906484" cy="461665"/>
          </a:xfrm>
          <a:prstGeom prst="rect">
            <a:avLst/>
          </a:prstGeom>
          <a:noFill/>
          <a:ln w="9525">
            <a:noFill/>
            <a:miter lim="800000"/>
            <a:headEnd/>
            <a:tailEnd/>
          </a:ln>
        </p:spPr>
        <p:txBody>
          <a:bodyPr wrap="none">
            <a:spAutoFit/>
          </a:bodyPr>
          <a:lstStyle/>
          <a:p>
            <a:r>
              <a:rPr lang="en-US" sz="2400" dirty="0">
                <a:latin typeface="Calibri"/>
                <a:cs typeface="Calibri"/>
              </a:rPr>
              <a:t>Same update:</a:t>
            </a:r>
          </a:p>
        </p:txBody>
      </p:sp>
    </p:spTree>
    <p:extLst>
      <p:ext uri="{BB962C8B-B14F-4D97-AF65-F5344CB8AC3E}">
        <p14:creationId xmlns:p14="http://schemas.microsoft.com/office/powerpoint/2010/main" val="2002027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9" grpId="0"/>
      <p:bldP spid="15380" grpId="0"/>
      <p:bldP spid="15381"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latin typeface="Calibri"/>
                <a:cs typeface="Calibri"/>
              </a:rPr>
              <a:t>Review: </a:t>
            </a:r>
            <a:r>
              <a:rPr lang="en-US" dirty="0" smtClean="0"/>
              <a:t>Exponential Moving Average</a:t>
            </a:r>
          </a:p>
        </p:txBody>
      </p:sp>
      <p:sp>
        <p:nvSpPr>
          <p:cNvPr id="16387" name="Content Placeholder 2"/>
          <p:cNvSpPr>
            <a:spLocks noGrp="1"/>
          </p:cNvSpPr>
          <p:nvPr>
            <p:ph idx="1"/>
          </p:nvPr>
        </p:nvSpPr>
        <p:spPr>
          <a:xfrm>
            <a:off x="457200" y="1371600"/>
            <a:ext cx="11201400" cy="4876800"/>
          </a:xfrm>
        </p:spPr>
        <p:txBody>
          <a:bodyPr/>
          <a:lstStyle/>
          <a:p>
            <a:r>
              <a:rPr lang="en-US" sz="2800" dirty="0" smtClean="0"/>
              <a:t>Exponential moving average </a:t>
            </a:r>
          </a:p>
          <a:p>
            <a:pPr lvl="1"/>
            <a:r>
              <a:rPr lang="en-US" sz="2400" dirty="0" smtClean="0"/>
              <a:t>The running interpolation update:</a:t>
            </a:r>
          </a:p>
          <a:p>
            <a:pPr lvl="4"/>
            <a:endParaRPr lang="en-US" sz="1600" dirty="0" smtClean="0"/>
          </a:p>
          <a:p>
            <a:pPr lvl="1"/>
            <a:r>
              <a:rPr lang="en-US" sz="2400" dirty="0" smtClean="0"/>
              <a:t>Makes recent samples more important:</a:t>
            </a:r>
          </a:p>
          <a:p>
            <a:pPr lvl="2"/>
            <a:endParaRPr lang="en-US" sz="2000" dirty="0" smtClean="0"/>
          </a:p>
          <a:p>
            <a:pPr lvl="2"/>
            <a:endParaRPr lang="en-US" sz="2000" dirty="0" smtClean="0"/>
          </a:p>
          <a:p>
            <a:pPr lvl="2"/>
            <a:endParaRPr lang="en-US" sz="2000" dirty="0" smtClean="0"/>
          </a:p>
          <a:p>
            <a:pPr lvl="2"/>
            <a:endParaRPr lang="en-US" sz="2000" dirty="0" smtClean="0"/>
          </a:p>
          <a:p>
            <a:pPr lvl="1"/>
            <a:r>
              <a:rPr lang="en-US" sz="2400" dirty="0" smtClean="0"/>
              <a:t>Forgets about the past (distant past values were wrong anyway)</a:t>
            </a:r>
          </a:p>
          <a:p>
            <a:pPr lvl="1"/>
            <a:endParaRPr lang="en-US" sz="2400" dirty="0" smtClean="0"/>
          </a:p>
          <a:p>
            <a:r>
              <a:rPr lang="en-US" sz="2800" dirty="0" smtClean="0"/>
              <a:t>Decreasing learning rate (alpha) can give converging averages</a:t>
            </a:r>
          </a:p>
          <a:p>
            <a:endParaRPr lang="en-US" sz="2800" dirty="0" smtClean="0"/>
          </a:p>
        </p:txBody>
      </p:sp>
      <p:pic>
        <p:nvPicPr>
          <p:cNvPr id="16389" name="Picture 2" descr="\\.host\Shared Folders\Shared with PC\exp_moving_avg.png"/>
          <p:cNvPicPr>
            <a:picLocks noChangeAspect="1" noChangeArrowheads="1"/>
          </p:cNvPicPr>
          <p:nvPr/>
        </p:nvPicPr>
        <p:blipFill>
          <a:blip r:embed="rId3" cstate="print">
            <a:duotone>
              <a:prstClr val="black"/>
              <a:schemeClr val="tx1">
                <a:tint val="45000"/>
                <a:satMod val="400000"/>
              </a:schemeClr>
            </a:duotone>
          </a:blip>
          <a:srcRect/>
          <a:stretch>
            <a:fillRect/>
          </a:stretch>
        </p:blipFill>
        <p:spPr bwMode="auto">
          <a:xfrm>
            <a:off x="2295525" y="3352800"/>
            <a:ext cx="7229475" cy="876300"/>
          </a:xfrm>
          <a:prstGeom prst="rect">
            <a:avLst/>
          </a:prstGeom>
          <a:noFill/>
          <a:ln w="9525">
            <a:noFill/>
            <a:miter lim="800000"/>
            <a:headEnd/>
            <a:tailEnd/>
          </a:ln>
        </p:spPr>
      </p:pic>
      <p:pic>
        <p:nvPicPr>
          <p:cNvPr id="16390" name="Picture 3" descr="\\.host\Shared Folders\Shared with PC\exp_moving_avg_update.png"/>
          <p:cNvPicPr>
            <a:picLocks noChangeAspect="1" noChangeArrowheads="1"/>
          </p:cNvPicPr>
          <p:nvPr/>
        </p:nvPicPr>
        <p:blipFill>
          <a:blip r:embed="rId4" cstate="print">
            <a:duotone>
              <a:prstClr val="black"/>
              <a:schemeClr val="tx1">
                <a:tint val="45000"/>
                <a:satMod val="400000"/>
              </a:schemeClr>
            </a:duotone>
          </a:blip>
          <a:srcRect/>
          <a:stretch>
            <a:fillRect/>
          </a:stretch>
        </p:blipFill>
        <p:spPr bwMode="auto">
          <a:xfrm>
            <a:off x="5791200" y="1905000"/>
            <a:ext cx="4171950" cy="390525"/>
          </a:xfrm>
          <a:prstGeom prst="rect">
            <a:avLst/>
          </a:prstGeom>
          <a:noFill/>
          <a:ln w="9525">
            <a:noFill/>
            <a:miter lim="800000"/>
            <a:headEnd/>
            <a:tailEnd/>
          </a:ln>
        </p:spPr>
      </p:pic>
    </p:spTree>
    <p:extLst>
      <p:ext uri="{BB962C8B-B14F-4D97-AF65-F5344CB8AC3E}">
        <p14:creationId xmlns:p14="http://schemas.microsoft.com/office/powerpoint/2010/main" val="5629458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9" name="Table 68"/>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graphicFrame>
        <p:nvGraphicFramePr>
          <p:cNvPr id="67" name="Table 66"/>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 name="Title 1"/>
          <p:cNvSpPr>
            <a:spLocks noGrp="1"/>
          </p:cNvSpPr>
          <p:nvPr>
            <p:ph type="title"/>
          </p:nvPr>
        </p:nvSpPr>
        <p:spPr/>
        <p:txBody>
          <a:bodyPr/>
          <a:lstStyle/>
          <a:p>
            <a:r>
              <a:rPr lang="en-US" dirty="0" smtClean="0">
                <a:latin typeface="Calibri"/>
                <a:cs typeface="Calibri"/>
              </a:rPr>
              <a:t>Example: Temporal Difference Learning</a:t>
            </a:r>
            <a:endParaRPr lang="en-US" dirty="0">
              <a:latin typeface="Calibri"/>
              <a:cs typeface="Calibri"/>
            </a:endParaRPr>
          </a:p>
        </p:txBody>
      </p:sp>
      <p:sp>
        <p:nvSpPr>
          <p:cNvPr id="14" name="Text Box 13"/>
          <p:cNvSpPr txBox="1">
            <a:spLocks noChangeArrowheads="1"/>
          </p:cNvSpPr>
          <p:nvPr/>
        </p:nvSpPr>
        <p:spPr bwMode="auto">
          <a:xfrm>
            <a:off x="457200" y="5105400"/>
            <a:ext cx="23622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 </a:t>
            </a:r>
            <a:r>
              <a:rPr lang="el-GR" dirty="0" smtClean="0">
                <a:latin typeface="Calibri"/>
                <a:cs typeface="Calibri"/>
                <a:sym typeface="Symbol" pitchFamily="18" charset="2"/>
              </a:rPr>
              <a:t>α</a:t>
            </a:r>
            <a:r>
              <a:rPr lang="en-US" dirty="0" smtClean="0">
                <a:latin typeface="Calibri"/>
                <a:cs typeface="Calibri"/>
                <a:sym typeface="Symbol" pitchFamily="18" charset="2"/>
              </a:rPr>
              <a:t> = 1/2</a:t>
            </a:r>
            <a:endParaRPr lang="en-US" dirty="0">
              <a:latin typeface="Calibri"/>
              <a:cs typeface="Calibri"/>
            </a:endParaRPr>
          </a:p>
        </p:txBody>
      </p:sp>
      <p:sp>
        <p:nvSpPr>
          <p:cNvPr id="15" name="TextBox 14"/>
          <p:cNvSpPr txBox="1"/>
          <p:nvPr/>
        </p:nvSpPr>
        <p:spPr>
          <a:xfrm>
            <a:off x="5334000" y="14478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Transitions</a:t>
            </a:r>
            <a:endParaRPr lang="en-US" dirty="0">
              <a:solidFill>
                <a:schemeClr val="accent2"/>
              </a:solidFill>
              <a:latin typeface="Calibri"/>
              <a:cs typeface="Calibri"/>
            </a:endParaRPr>
          </a:p>
        </p:txBody>
      </p:sp>
      <p:sp>
        <p:nvSpPr>
          <p:cNvPr id="20" name="Rectangle 19"/>
          <p:cNvSpPr/>
          <p:nvPr/>
        </p:nvSpPr>
        <p:spPr>
          <a:xfrm>
            <a:off x="1774837"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3869"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1" name="Rounded Rectangle 40"/>
          <p:cNvSpPr/>
          <p:nvPr/>
        </p:nvSpPr>
        <p:spPr>
          <a:xfrm>
            <a:off x="5140568"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B, east, C, -2</a:t>
            </a:r>
            <a:endParaRPr lang="en-US" sz="2400" dirty="0">
              <a:solidFill>
                <a:schemeClr val="tx1"/>
              </a:solidFill>
              <a:latin typeface="Calibri"/>
              <a:cs typeface="Calibri"/>
            </a:endParaRPr>
          </a:p>
        </p:txBody>
      </p:sp>
      <p:graphicFrame>
        <p:nvGraphicFramePr>
          <p:cNvPr id="46" name="Table 45"/>
          <p:cNvGraphicFramePr>
            <a:graphicFrameLocks noGrp="1"/>
          </p:cNvGraphicFramePr>
          <p:nvPr>
            <p:extLst/>
          </p:nvPr>
        </p:nvGraphicFramePr>
        <p:xfrm>
          <a:off x="35052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47" name="Rectangle 46"/>
          <p:cNvSpPr/>
          <p:nvPr/>
        </p:nvSpPr>
        <p:spPr>
          <a:xfrm>
            <a:off x="50145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8" name="Rectangle 47"/>
          <p:cNvSpPr/>
          <p:nvPr/>
        </p:nvSpPr>
        <p:spPr>
          <a:xfrm>
            <a:off x="42935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49" name="Table 48"/>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0" name="Rectangle 49"/>
          <p:cNvSpPr/>
          <p:nvPr/>
        </p:nvSpPr>
        <p:spPr>
          <a:xfrm>
            <a:off x="79863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1" name="Rectangle 50"/>
          <p:cNvSpPr/>
          <p:nvPr/>
        </p:nvSpPr>
        <p:spPr>
          <a:xfrm>
            <a:off x="72653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52" name="Table 51"/>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600" b="0" dirty="0" smtClean="0">
                          <a:solidFill>
                            <a:schemeClr val="tx1"/>
                          </a:solidFill>
                          <a:latin typeface="Calibri" pitchFamily="34" charset="0"/>
                        </a:rPr>
                        <a:t>3</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3" name="Rectangle 52"/>
          <p:cNvSpPr/>
          <p:nvPr/>
        </p:nvSpPr>
        <p:spPr>
          <a:xfrm>
            <a:off x="109581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4" name="Rectangle 53"/>
          <p:cNvSpPr/>
          <p:nvPr/>
        </p:nvSpPr>
        <p:spPr>
          <a:xfrm>
            <a:off x="102371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6" name="Rounded Rectangle 55"/>
          <p:cNvSpPr/>
          <p:nvPr/>
        </p:nvSpPr>
        <p:spPr>
          <a:xfrm>
            <a:off x="8109440"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C, east, D, -2</a:t>
            </a:r>
            <a:endParaRPr lang="en-US" sz="2400" dirty="0">
              <a:solidFill>
                <a:schemeClr val="tx1"/>
              </a:solidFill>
              <a:latin typeface="Calibri"/>
              <a:cs typeface="Calibri"/>
            </a:endParaRPr>
          </a:p>
        </p:txBody>
      </p:sp>
      <p:graphicFrame>
        <p:nvGraphicFramePr>
          <p:cNvPr id="57" name="Table 56"/>
          <p:cNvGraphicFramePr>
            <a:graphicFrameLocks noGrp="1"/>
          </p:cNvGraphicFramePr>
          <p:nvPr>
            <p:extLst/>
          </p:nvPr>
        </p:nvGraphicFramePr>
        <p:xfrm>
          <a:off x="533400" y="2713891"/>
          <a:ext cx="2224455" cy="2086710"/>
        </p:xfrm>
        <a:graphic>
          <a:graphicData uri="http://schemas.openxmlformats.org/drawingml/2006/table">
            <a:tbl>
              <a:tblPr firstRow="1" bandRow="1">
                <a:tableStyleId>{5C22544A-7EE6-4342-B048-85BDC9FD1C3A}</a:tableStyleId>
              </a:tblPr>
              <a:tblGrid>
                <a:gridCol w="741485"/>
                <a:gridCol w="741485"/>
                <a:gridCol w="741485"/>
              </a:tblGrid>
              <a:tr h="695570">
                <a:tc>
                  <a:txBody>
                    <a:bodyPr/>
                    <a:lstStyle/>
                    <a:p>
                      <a:pPr algn="ct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5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57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5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570">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29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cxnSp>
        <p:nvCxnSpPr>
          <p:cNvPr id="59" name="Straight Connector 58"/>
          <p:cNvCxnSpPr/>
          <p:nvPr/>
        </p:nvCxnSpPr>
        <p:spPr>
          <a:xfrm>
            <a:off x="3141784" y="1066800"/>
            <a:ext cx="0" cy="57912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33400" y="14478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States</a:t>
            </a:r>
            <a:endParaRPr lang="en-US" dirty="0">
              <a:solidFill>
                <a:schemeClr val="accent2"/>
              </a:solidFill>
              <a:latin typeface="Calibri"/>
              <a:cs typeface="Calibri"/>
            </a:endParaRPr>
          </a:p>
        </p:txBody>
      </p:sp>
      <p:sp>
        <p:nvSpPr>
          <p:cNvPr id="61" name="Oval 60"/>
          <p:cNvSpPr/>
          <p:nvPr/>
        </p:nvSpPr>
        <p:spPr>
          <a:xfrm>
            <a:off x="360777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2" name="Oval 61"/>
          <p:cNvSpPr/>
          <p:nvPr/>
        </p:nvSpPr>
        <p:spPr>
          <a:xfrm>
            <a:off x="729761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3" name="Oval 62"/>
          <p:cNvSpPr/>
          <p:nvPr/>
        </p:nvSpPr>
        <p:spPr>
          <a:xfrm>
            <a:off x="11016760"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66" name="Picture 65" descr="txp_fig"/>
          <p:cNvPicPr>
            <a:picLocks noChangeAspect="1"/>
          </p:cNvPicPr>
          <p:nvPr>
            <p:custDataLst>
              <p:tags r:id="rId1"/>
            </p:custDataLst>
          </p:nvPr>
        </p:nvPicPr>
        <p:blipFill>
          <a:blip r:embed="rId4" cstate="print"/>
          <a:stretch>
            <a:fillRect/>
          </a:stretch>
        </p:blipFill>
        <p:spPr bwMode="auto">
          <a:xfrm>
            <a:off x="3810284" y="5486400"/>
            <a:ext cx="7506717" cy="465736"/>
          </a:xfrm>
          <a:prstGeom prst="rect">
            <a:avLst/>
          </a:prstGeom>
          <a:noFill/>
          <a:ln/>
          <a:effectLst/>
        </p:spPr>
      </p:pic>
    </p:spTree>
    <p:extLst>
      <p:ext uri="{BB962C8B-B14F-4D97-AF65-F5344CB8AC3E}">
        <p14:creationId xmlns:p14="http://schemas.microsoft.com/office/powerpoint/2010/main" val="13343805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animBg="1"/>
      <p:bldP spid="47" grpId="0" animBg="1"/>
      <p:bldP spid="48" grpId="0" animBg="1"/>
      <p:bldP spid="50" grpId="0" animBg="1"/>
      <p:bldP spid="51" grpId="0" animBg="1"/>
      <p:bldP spid="53" grpId="0" animBg="1"/>
      <p:bldP spid="54" grpId="0" animBg="1"/>
      <p:bldP spid="56" grpId="0" animBg="1"/>
      <p:bldP spid="61" grpId="0" animBg="1"/>
      <p:bldP spid="62"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4000" dirty="0">
                <a:latin typeface="Calibri"/>
                <a:cs typeface="Calibri"/>
              </a:rPr>
              <a:t>Review: Problems </a:t>
            </a:r>
            <a:r>
              <a:rPr lang="en-US" sz="4000" dirty="0" smtClean="0">
                <a:latin typeface="Calibri"/>
                <a:cs typeface="Calibri"/>
              </a:rPr>
              <a:t>with TD Value Learning</a:t>
            </a:r>
          </a:p>
        </p:txBody>
      </p:sp>
      <p:sp>
        <p:nvSpPr>
          <p:cNvPr id="18435" name="Rectangle 3"/>
          <p:cNvSpPr>
            <a:spLocks noGrp="1" noChangeArrowheads="1"/>
          </p:cNvSpPr>
          <p:nvPr>
            <p:ph idx="1"/>
          </p:nvPr>
        </p:nvSpPr>
        <p:spPr>
          <a:xfrm>
            <a:off x="381000" y="1447800"/>
            <a:ext cx="11277600" cy="4800600"/>
          </a:xfrm>
        </p:spPr>
        <p:txBody>
          <a:bodyPr/>
          <a:lstStyle/>
          <a:p>
            <a:r>
              <a:rPr lang="en-US" sz="2800" dirty="0" smtClean="0">
                <a:latin typeface="Calibri"/>
                <a:cs typeface="Calibri"/>
              </a:rPr>
              <a:t>TD value leaning is a model-free way to do policy evaluation, mimicking Bellman updates with running sample averages</a:t>
            </a:r>
          </a:p>
          <a:p>
            <a:r>
              <a:rPr lang="en-US" sz="2800" dirty="0" smtClean="0">
                <a:latin typeface="Calibri"/>
                <a:cs typeface="Calibri"/>
              </a:rPr>
              <a:t>However, if we want to turn values into a (new) policy, we’re sunk:</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Idea: learn Q-values, not values</a:t>
            </a:r>
          </a:p>
          <a:p>
            <a:r>
              <a:rPr lang="en-US" sz="2800" dirty="0" smtClean="0">
                <a:latin typeface="Calibri"/>
                <a:cs typeface="Calibri"/>
              </a:rPr>
              <a:t>Makes action selection model-free too!</a:t>
            </a:r>
          </a:p>
        </p:txBody>
      </p:sp>
      <p:pic>
        <p:nvPicPr>
          <p:cNvPr id="46" name="Picture 45" descr="txp_fig"/>
          <p:cNvPicPr>
            <a:picLocks noChangeAspect="1"/>
          </p:cNvPicPr>
          <p:nvPr>
            <p:custDataLst>
              <p:tags r:id="rId1"/>
            </p:custDataLst>
          </p:nvPr>
        </p:nvPicPr>
        <p:blipFill>
          <a:blip r:embed="rId5" cstate="print"/>
          <a:stretch>
            <a:fillRect/>
          </a:stretch>
        </p:blipFill>
        <p:spPr bwMode="auto">
          <a:xfrm>
            <a:off x="1676400" y="3229431"/>
            <a:ext cx="3271411" cy="450236"/>
          </a:xfrm>
          <a:prstGeom prst="rect">
            <a:avLst/>
          </a:prstGeom>
          <a:noFill/>
          <a:ln/>
          <a:effectLst/>
        </p:spPr>
      </p:pic>
      <p:pic>
        <p:nvPicPr>
          <p:cNvPr id="45" name="Picture 44" descr="txp_fig"/>
          <p:cNvPicPr>
            <a:picLocks noChangeAspect="1"/>
          </p:cNvPicPr>
          <p:nvPr>
            <p:custDataLst>
              <p:tags r:id="rId2"/>
            </p:custDataLst>
          </p:nvPr>
        </p:nvPicPr>
        <p:blipFill>
          <a:blip r:embed="rId6" cstate="print"/>
          <a:stretch>
            <a:fillRect/>
          </a:stretch>
        </p:blipFill>
        <p:spPr bwMode="auto">
          <a:xfrm>
            <a:off x="1676400" y="3978731"/>
            <a:ext cx="5323955" cy="593269"/>
          </a:xfrm>
          <a:prstGeom prst="rect">
            <a:avLst/>
          </a:prstGeom>
          <a:noFill/>
          <a:ln/>
          <a:effectLst/>
        </p:spPr>
      </p:pic>
      <p:grpSp>
        <p:nvGrpSpPr>
          <p:cNvPr id="26" name="Group 4"/>
          <p:cNvGrpSpPr>
            <a:grpSpLocks/>
          </p:cNvGrpSpPr>
          <p:nvPr/>
        </p:nvGrpSpPr>
        <p:grpSpPr bwMode="auto">
          <a:xfrm>
            <a:off x="8153400" y="3189014"/>
            <a:ext cx="3048000" cy="2754586"/>
            <a:chOff x="2400" y="1401"/>
            <a:chExt cx="1392" cy="1258"/>
          </a:xfrm>
        </p:grpSpPr>
        <p:sp>
          <p:nvSpPr>
            <p:cNvPr id="2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8" name="Group 6"/>
            <p:cNvGrpSpPr>
              <a:grpSpLocks/>
            </p:cNvGrpSpPr>
            <p:nvPr/>
          </p:nvGrpSpPr>
          <p:grpSpPr bwMode="auto">
            <a:xfrm>
              <a:off x="2529" y="1617"/>
              <a:ext cx="1263" cy="361"/>
              <a:chOff x="1584" y="1680"/>
              <a:chExt cx="2352" cy="336"/>
            </a:xfrm>
          </p:grpSpPr>
          <p:sp>
            <p:nvSpPr>
              <p:cNvPr id="41"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4"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2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0" name="Group 12"/>
            <p:cNvGrpSpPr>
              <a:grpSpLocks/>
            </p:cNvGrpSpPr>
            <p:nvPr/>
          </p:nvGrpSpPr>
          <p:grpSpPr bwMode="auto">
            <a:xfrm>
              <a:off x="2400" y="2107"/>
              <a:ext cx="1057" cy="386"/>
              <a:chOff x="1536" y="2400"/>
              <a:chExt cx="1584" cy="624"/>
            </a:xfrm>
          </p:grpSpPr>
          <p:sp>
            <p:nvSpPr>
              <p:cNvPr id="3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1"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3901758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Reinforcement Learning</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5268" y="1447800"/>
            <a:ext cx="4541755" cy="2362200"/>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14807" y="2365131"/>
            <a:ext cx="4805638" cy="2816469"/>
          </a:xfrm>
          <a:prstGeom prst="rect">
            <a:avLst/>
          </a:prstGeom>
          <a:noFill/>
        </p:spPr>
      </p:pic>
      <p:pic>
        <p:nvPicPr>
          <p:cNvPr id="3891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46192" y="4038600"/>
            <a:ext cx="4338616" cy="2263626"/>
          </a:xfrm>
          <a:prstGeom prst="rect">
            <a:avLst/>
          </a:prstGeom>
          <a:noFill/>
        </p:spPr>
      </p:pic>
    </p:spTree>
    <p:extLst>
      <p:ext uri="{BB962C8B-B14F-4D97-AF65-F5344CB8AC3E}">
        <p14:creationId xmlns:p14="http://schemas.microsoft.com/office/powerpoint/2010/main" val="13280814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Active Reinforcement Learning</a:t>
            </a:r>
          </a:p>
        </p:txBody>
      </p:sp>
      <p:sp>
        <p:nvSpPr>
          <p:cNvPr id="19459" name="Rectangle 3"/>
          <p:cNvSpPr>
            <a:spLocks noGrp="1" noChangeArrowheads="1"/>
          </p:cNvSpPr>
          <p:nvPr>
            <p:ph idx="1"/>
          </p:nvPr>
        </p:nvSpPr>
        <p:spPr>
          <a:xfrm>
            <a:off x="228600" y="1371600"/>
            <a:ext cx="10210800" cy="4525962"/>
          </a:xfrm>
        </p:spPr>
        <p:txBody>
          <a:bodyPr/>
          <a:lstStyle/>
          <a:p>
            <a:pPr>
              <a:lnSpc>
                <a:spcPct val="90000"/>
              </a:lnSpc>
            </a:pPr>
            <a:r>
              <a:rPr lang="en-US" sz="2800" dirty="0" smtClean="0"/>
              <a:t>Full reinforcement learning: optimal policies (like value iteration)</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t>You choose the actions now</a:t>
            </a:r>
            <a:endParaRPr lang="en-US" sz="2400" dirty="0" smtClean="0">
              <a:sym typeface="Symbol" pitchFamily="18" charset="2"/>
            </a:endParaRPr>
          </a:p>
          <a:p>
            <a:pPr lvl="1">
              <a:lnSpc>
                <a:spcPct val="90000"/>
              </a:lnSpc>
            </a:pPr>
            <a:r>
              <a:rPr lang="en-US" sz="2400" dirty="0" smtClean="0">
                <a:solidFill>
                  <a:srgbClr val="CC0000"/>
                </a:solidFill>
              </a:rPr>
              <a:t>Goal: learn the optimal policy / values</a:t>
            </a:r>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makes choices!</a:t>
            </a:r>
          </a:p>
          <a:p>
            <a:pPr lvl="1">
              <a:lnSpc>
                <a:spcPct val="90000"/>
              </a:lnSpc>
            </a:pPr>
            <a:r>
              <a:rPr lang="en-US" sz="2400" dirty="0" smtClean="0"/>
              <a:t>Fundamental tradeoff: exploration vs. exploitation</a:t>
            </a:r>
          </a:p>
          <a:p>
            <a:pPr lvl="1">
              <a:lnSpc>
                <a:spcPct val="90000"/>
              </a:lnSpc>
            </a:pPr>
            <a:r>
              <a:rPr lang="en-US" sz="2400" dirty="0" smtClean="0"/>
              <a:t>This is NOT offline planning!  You actually take actions in the world and find out what happens…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35228" y="2133600"/>
            <a:ext cx="4239685" cy="2049891"/>
          </a:xfrm>
          <a:prstGeom prst="rect">
            <a:avLst/>
          </a:prstGeom>
          <a:noFill/>
        </p:spPr>
      </p:pic>
    </p:spTree>
    <p:extLst>
      <p:ext uri="{BB962C8B-B14F-4D97-AF65-F5344CB8AC3E}">
        <p14:creationId xmlns:p14="http://schemas.microsoft.com/office/powerpoint/2010/main" val="5771104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Q-Learning</a:t>
            </a:r>
          </a:p>
        </p:txBody>
      </p:sp>
      <p:sp>
        <p:nvSpPr>
          <p:cNvPr id="1810435" name="Rectangle 3"/>
          <p:cNvSpPr>
            <a:spLocks noGrp="1" noChangeArrowheads="1"/>
          </p:cNvSpPr>
          <p:nvPr>
            <p:ph idx="1"/>
          </p:nvPr>
        </p:nvSpPr>
        <p:spPr>
          <a:xfrm>
            <a:off x="457200" y="1219200"/>
            <a:ext cx="8229600" cy="4525963"/>
          </a:xfrm>
        </p:spPr>
        <p:txBody>
          <a:bodyPr/>
          <a:lstStyle/>
          <a:p>
            <a:r>
              <a:rPr lang="en-US" sz="2800" dirty="0" smtClean="0"/>
              <a:t>Q-Learning: sample-based Q-value iteration</a:t>
            </a:r>
          </a:p>
          <a:p>
            <a:pPr lvl="1"/>
            <a:endParaRPr lang="en-US" sz="2400" dirty="0" smtClean="0"/>
          </a:p>
          <a:p>
            <a:pPr lvl="1"/>
            <a:endParaRPr lang="en-US" sz="2400" dirty="0" smtClean="0"/>
          </a:p>
          <a:p>
            <a:r>
              <a:rPr lang="en-US" sz="2800" dirty="0" smtClean="0"/>
              <a:t>Learn Q(</a:t>
            </a:r>
            <a:r>
              <a:rPr lang="en-US" sz="2800" dirty="0" err="1" smtClean="0"/>
              <a:t>s,a</a:t>
            </a:r>
            <a:r>
              <a:rPr lang="en-US" sz="2800" dirty="0" smtClean="0"/>
              <a:t>) values as you go</a:t>
            </a:r>
          </a:p>
          <a:p>
            <a:pPr lvl="1"/>
            <a:r>
              <a:rPr lang="en-US" sz="2400" dirty="0" smtClean="0"/>
              <a:t>Receive a sample (</a:t>
            </a:r>
            <a:r>
              <a:rPr lang="en-US" sz="2400" dirty="0" err="1" smtClean="0"/>
              <a:t>s,a,s’,r</a:t>
            </a:r>
            <a:r>
              <a:rPr lang="en-US" sz="2400" dirty="0" smtClean="0"/>
              <a:t>)</a:t>
            </a:r>
          </a:p>
          <a:p>
            <a:pPr lvl="1"/>
            <a:r>
              <a:rPr lang="en-US" sz="2400" dirty="0" smtClean="0"/>
              <a:t>Consider your old estimate:</a:t>
            </a:r>
          </a:p>
          <a:p>
            <a:pPr lvl="1"/>
            <a:r>
              <a:rPr lang="en-US" sz="2400" dirty="0" smtClean="0"/>
              <a:t>Consider your new sample estimate:</a:t>
            </a:r>
          </a:p>
          <a:p>
            <a:pPr lvl="2"/>
            <a:endParaRPr lang="en-US" sz="2000" dirty="0" smtClean="0"/>
          </a:p>
          <a:p>
            <a:pPr lvl="2"/>
            <a:endParaRPr lang="en-US" sz="2000" dirty="0" smtClean="0"/>
          </a:p>
          <a:p>
            <a:pPr lvl="1"/>
            <a:r>
              <a:rPr lang="en-US" sz="2400" dirty="0" smtClean="0"/>
              <a:t>Incorporate the new estimate into a running average:</a:t>
            </a:r>
          </a:p>
        </p:txBody>
      </p:sp>
      <p:pic>
        <p:nvPicPr>
          <p:cNvPr id="21508" name="Picture 4" descr="txp_fig"/>
          <p:cNvPicPr>
            <a:picLocks noChangeAspect="1" noChangeArrowheads="1"/>
          </p:cNvPicPr>
          <p:nvPr>
            <p:custDataLst>
              <p:tags r:id="rId2"/>
            </p:custDataLst>
          </p:nvPr>
        </p:nvPicPr>
        <p:blipFill>
          <a:blip r:embed="rId8" cstate="print"/>
          <a:srcRect/>
          <a:stretch>
            <a:fillRect/>
          </a:stretch>
        </p:blipFill>
        <p:spPr bwMode="auto">
          <a:xfrm>
            <a:off x="4813300" y="3657600"/>
            <a:ext cx="825500" cy="258762"/>
          </a:xfrm>
          <a:prstGeom prst="rect">
            <a:avLst/>
          </a:prstGeom>
          <a:noFill/>
          <a:ln w="9525">
            <a:noFill/>
            <a:miter lim="800000"/>
            <a:headEnd/>
            <a:tailEnd/>
          </a:ln>
        </p:spPr>
      </p:pic>
      <p:pic>
        <p:nvPicPr>
          <p:cNvPr id="1810440" name="Picture 8" descr="txp_fig"/>
          <p:cNvPicPr>
            <a:picLocks noChangeAspect="1" noChangeArrowheads="1"/>
          </p:cNvPicPr>
          <p:nvPr>
            <p:custDataLst>
              <p:tags r:id="rId3"/>
            </p:custDataLst>
          </p:nvPr>
        </p:nvPicPr>
        <p:blipFill>
          <a:blip r:embed="rId9" cstate="print"/>
          <a:srcRect/>
          <a:stretch>
            <a:fillRect/>
          </a:stretch>
        </p:blipFill>
        <p:spPr bwMode="auto">
          <a:xfrm>
            <a:off x="1752600" y="5791200"/>
            <a:ext cx="5692775" cy="315913"/>
          </a:xfrm>
          <a:prstGeom prst="rect">
            <a:avLst/>
          </a:prstGeom>
          <a:noFill/>
          <a:ln w="9525" algn="in">
            <a:noFill/>
            <a:miter lim="800000"/>
            <a:headEnd/>
            <a:tailEnd/>
          </a:ln>
        </p:spPr>
      </p:pic>
      <p:pic>
        <p:nvPicPr>
          <p:cNvPr id="1810439" name="Picture 7" descr="txp_fig"/>
          <p:cNvPicPr>
            <a:picLocks noChangeAspect="1" noChangeArrowheads="1"/>
          </p:cNvPicPr>
          <p:nvPr>
            <p:custDataLst>
              <p:tags r:id="rId4"/>
            </p:custDataLst>
          </p:nvPr>
        </p:nvPicPr>
        <p:blipFill>
          <a:blip r:embed="rId10" cstate="print"/>
          <a:srcRect/>
          <a:stretch>
            <a:fillRect/>
          </a:stretch>
        </p:blipFill>
        <p:spPr bwMode="auto">
          <a:xfrm>
            <a:off x="1752600" y="4648200"/>
            <a:ext cx="4525963" cy="438150"/>
          </a:xfrm>
          <a:prstGeom prst="rect">
            <a:avLst/>
          </a:prstGeom>
          <a:noFill/>
          <a:ln w="9525">
            <a:noFill/>
            <a:miter lim="800000"/>
            <a:headEnd/>
            <a:tailEnd/>
          </a:ln>
        </p:spPr>
      </p:pic>
      <p:pic>
        <p:nvPicPr>
          <p:cNvPr id="11" name="Picture 10" descr="txp_fig"/>
          <p:cNvPicPr>
            <a:picLocks noChangeAspect="1"/>
          </p:cNvPicPr>
          <p:nvPr>
            <p:custDataLst>
              <p:tags r:id="rId5"/>
            </p:custDataLst>
          </p:nvPr>
        </p:nvPicPr>
        <p:blipFill>
          <a:blip r:embed="rId11" cstate="print"/>
          <a:stretch>
            <a:fillRect/>
          </a:stretch>
        </p:blipFill>
        <p:spPr bwMode="auto">
          <a:xfrm>
            <a:off x="1524000" y="1828800"/>
            <a:ext cx="8165848" cy="765520"/>
          </a:xfrm>
          <a:prstGeom prst="rect">
            <a:avLst/>
          </a:prstGeom>
          <a:noFill/>
          <a:ln/>
          <a:effectLst/>
        </p:spPr>
      </p:pic>
      <p:graphicFrame>
        <p:nvGraphicFramePr>
          <p:cNvPr id="19457" name="Object 2"/>
          <p:cNvGraphicFramePr>
            <a:graphicFrameLocks noChangeAspect="1"/>
          </p:cNvGraphicFramePr>
          <p:nvPr/>
        </p:nvGraphicFramePr>
        <p:xfrm>
          <a:off x="8305800" y="2743200"/>
          <a:ext cx="3505200" cy="2978252"/>
        </p:xfrm>
        <a:graphic>
          <a:graphicData uri="http://schemas.openxmlformats.org/presentationml/2006/ole">
            <mc:AlternateContent xmlns:mc="http://schemas.openxmlformats.org/markup-compatibility/2006">
              <mc:Choice xmlns:v="urn:schemas-microsoft-com:vml" Requires="v">
                <p:oleObj spid="_x0000_s1131" name="Photo Editor Photo" r:id="rId12" imgW="4762913" imgH="4046571" progId="MSPhotoEd.3">
                  <p:embed/>
                </p:oleObj>
              </mc:Choice>
              <mc:Fallback>
                <p:oleObj name="Photo Editor Photo" r:id="rId12" imgW="4762913" imgH="4046571" progId="MSPhotoEd.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05800" y="2743200"/>
                        <a:ext cx="3505200" cy="2978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838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0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1043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104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1043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10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smtClean="0"/>
              <a:t>Amazing result: Q-learning converges to optimal policy -- even if you’re acting </a:t>
            </a:r>
            <a:r>
              <a:rPr lang="en-US" sz="2800" dirty="0" err="1" smtClean="0"/>
              <a:t>suboptimally</a:t>
            </a:r>
            <a:r>
              <a:rPr lang="en-US" sz="2800" dirty="0" smtClean="0"/>
              <a:t>!</a:t>
            </a:r>
          </a:p>
          <a:p>
            <a:pPr lvl="2"/>
            <a:endParaRPr lang="en-US" sz="2000" dirty="0" smtClean="0"/>
          </a:p>
          <a:p>
            <a:r>
              <a:rPr lang="en-US" sz="2800" dirty="0" smtClean="0"/>
              <a:t>This is called </a:t>
            </a:r>
            <a:r>
              <a:rPr lang="en-US" sz="2800" dirty="0" smtClean="0">
                <a:solidFill>
                  <a:srgbClr val="C00000"/>
                </a:solidFill>
              </a:rPr>
              <a:t>off-policy learning</a:t>
            </a:r>
          </a:p>
          <a:p>
            <a:pPr lvl="2"/>
            <a:endParaRPr lang="en-US" sz="2000" dirty="0" smtClean="0"/>
          </a:p>
          <a:p>
            <a:r>
              <a:rPr lang="en-US" sz="2800" dirty="0" smtClean="0"/>
              <a:t>Caveats:</a:t>
            </a:r>
          </a:p>
          <a:p>
            <a:pPr lvl="1"/>
            <a:r>
              <a:rPr lang="en-US" sz="2400" dirty="0" smtClean="0"/>
              <a:t>You have to explore enough</a:t>
            </a:r>
          </a:p>
          <a:p>
            <a:pPr lvl="1"/>
            <a:r>
              <a:rPr lang="en-US" sz="2400" dirty="0" smtClean="0"/>
              <a:t>You have to eventually make the learning rate</a:t>
            </a:r>
          </a:p>
          <a:p>
            <a:pPr lvl="1">
              <a:buNone/>
            </a:pPr>
            <a:r>
              <a:rPr lang="en-US" sz="2400" dirty="0" smtClean="0"/>
              <a:t>	small enough</a:t>
            </a:r>
          </a:p>
          <a:p>
            <a:pPr lvl="1"/>
            <a:r>
              <a:rPr lang="en-US" sz="2400" dirty="0" smtClean="0"/>
              <a:t>… but not decrease it too quickly</a:t>
            </a:r>
          </a:p>
          <a:p>
            <a:pPr lvl="1"/>
            <a:r>
              <a:rPr lang="en-US" sz="2400" dirty="0" smtClean="0"/>
              <a:t>Basically, in the limit, it doesn’t matter how you select actions (!)</a:t>
            </a:r>
          </a:p>
          <a:p>
            <a:pPr lvl="3"/>
            <a:endParaRPr lang="en-US" sz="1800" dirty="0" smtClean="0"/>
          </a:p>
        </p:txBody>
      </p:sp>
      <p:pic>
        <p:nvPicPr>
          <p:cNvPr id="10"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Tree>
    <p:extLst>
      <p:ext uri="{BB962C8B-B14F-4D97-AF65-F5344CB8AC3E}">
        <p14:creationId xmlns:p14="http://schemas.microsoft.com/office/powerpoint/2010/main" val="12559025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smtClean="0"/>
              <a:t>Review: Reinforcement Learning</a:t>
            </a:r>
          </a:p>
        </p:txBody>
      </p:sp>
      <p:sp>
        <p:nvSpPr>
          <p:cNvPr id="1028" name="Rectangle 3"/>
          <p:cNvSpPr>
            <a:spLocks noGrp="1" noChangeArrowheads="1"/>
          </p:cNvSpPr>
          <p:nvPr>
            <p:ph idx="1"/>
          </p:nvPr>
        </p:nvSpPr>
        <p:spPr/>
        <p:txBody>
          <a:bodyPr/>
          <a:lstStyle/>
          <a:p>
            <a:r>
              <a:rPr lang="en-US" sz="2800" dirty="0" smtClean="0"/>
              <a:t>We still assume an MDP:</a:t>
            </a:r>
          </a:p>
          <a:p>
            <a:pPr lvl="1"/>
            <a:r>
              <a:rPr lang="en-US" sz="2400" dirty="0" smtClean="0"/>
              <a:t>A </a:t>
            </a:r>
            <a:r>
              <a:rPr lang="en-US" sz="2400" dirty="0" smtClean="0">
                <a:solidFill>
                  <a:srgbClr val="C00000"/>
                </a:solidFill>
              </a:rPr>
              <a:t>set of states s </a:t>
            </a:r>
            <a:r>
              <a:rPr lang="en-US" sz="2400" dirty="0" smtClean="0">
                <a:solidFill>
                  <a:srgbClr val="C00000"/>
                </a:solidFill>
                <a:sym typeface="Symbol" pitchFamily="18" charset="2"/>
              </a:rPr>
              <a:t> </a:t>
            </a:r>
            <a:r>
              <a:rPr lang="en-US" sz="2400" dirty="0" smtClean="0">
                <a:solidFill>
                  <a:srgbClr val="C00000"/>
                </a:solidFill>
              </a:rPr>
              <a:t>S</a:t>
            </a:r>
          </a:p>
          <a:p>
            <a:pPr lvl="1"/>
            <a:r>
              <a:rPr lang="en-US" sz="2400" dirty="0" smtClean="0"/>
              <a:t>A </a:t>
            </a:r>
            <a:r>
              <a:rPr lang="en-US" sz="2400" dirty="0" smtClean="0">
                <a:solidFill>
                  <a:srgbClr val="C00000"/>
                </a:solidFill>
              </a:rPr>
              <a:t>set of actions (per state) A</a:t>
            </a:r>
          </a:p>
          <a:p>
            <a:pPr lvl="1"/>
            <a:r>
              <a:rPr lang="en-US" sz="2400" dirty="0" smtClean="0"/>
              <a:t>A </a:t>
            </a:r>
            <a:r>
              <a:rPr lang="en-US" sz="2400" dirty="0" smtClean="0">
                <a:solidFill>
                  <a:srgbClr val="C00000"/>
                </a:solidFill>
              </a:rPr>
              <a:t>model T(</a:t>
            </a:r>
            <a:r>
              <a:rPr lang="en-US" sz="2400" dirty="0" err="1" smtClean="0">
                <a:solidFill>
                  <a:srgbClr val="C00000"/>
                </a:solidFill>
              </a:rPr>
              <a:t>s,a,s</a:t>
            </a:r>
            <a:r>
              <a:rPr lang="en-US" sz="2400" dirty="0" smtClean="0">
                <a:solidFill>
                  <a:srgbClr val="C00000"/>
                </a:solidFill>
              </a:rPr>
              <a:t>’)</a:t>
            </a:r>
          </a:p>
          <a:p>
            <a:pPr lvl="1"/>
            <a:r>
              <a:rPr lang="en-US" sz="2400" dirty="0" smtClean="0"/>
              <a:t>A </a:t>
            </a:r>
            <a:r>
              <a:rPr lang="en-US" sz="2400" dirty="0" smtClean="0">
                <a:solidFill>
                  <a:srgbClr val="C00000"/>
                </a:solidFill>
              </a:rPr>
              <a:t>reward function R(</a:t>
            </a:r>
            <a:r>
              <a:rPr lang="en-US" sz="2400" dirty="0" err="1" smtClean="0">
                <a:solidFill>
                  <a:srgbClr val="C00000"/>
                </a:solidFill>
              </a:rPr>
              <a:t>s,a,s</a:t>
            </a:r>
            <a:r>
              <a:rPr lang="en-US" sz="2400" dirty="0" smtClean="0">
                <a:solidFill>
                  <a:srgbClr val="C00000"/>
                </a:solidFill>
              </a:rPr>
              <a:t>’)</a:t>
            </a:r>
          </a:p>
          <a:p>
            <a:r>
              <a:rPr lang="en-US" sz="2800" dirty="0" smtClean="0"/>
              <a:t>Still looking for a policy </a:t>
            </a:r>
            <a:r>
              <a:rPr lang="en-US" sz="2800" dirty="0" smtClean="0">
                <a:solidFill>
                  <a:srgbClr val="CC0000"/>
                </a:solidFill>
                <a:sym typeface="Symbol" pitchFamily="18" charset="2"/>
              </a:rPr>
              <a:t>(s)</a:t>
            </a:r>
          </a:p>
          <a:p>
            <a:pPr lvl="1"/>
            <a:endParaRPr lang="en-US" sz="2400" dirty="0" smtClean="0">
              <a:sym typeface="Symbol" pitchFamily="18" charset="2"/>
            </a:endParaRPr>
          </a:p>
          <a:p>
            <a:r>
              <a:rPr lang="en-US" sz="2800" dirty="0" smtClean="0">
                <a:sym typeface="Symbol" pitchFamily="18" charset="2"/>
              </a:rPr>
              <a:t>New twist: </a:t>
            </a:r>
            <a:r>
              <a:rPr lang="en-US" sz="2800" dirty="0" smtClean="0">
                <a:solidFill>
                  <a:srgbClr val="C00000"/>
                </a:solidFill>
                <a:sym typeface="Symbol" pitchFamily="18" charset="2"/>
              </a:rPr>
              <a:t>don’t know T or R</a:t>
            </a:r>
            <a:r>
              <a:rPr lang="en-US" sz="2800" dirty="0" smtClean="0">
                <a:sym typeface="Symbol" pitchFamily="18" charset="2"/>
              </a:rPr>
              <a:t>, so must try out actions</a:t>
            </a:r>
          </a:p>
          <a:p>
            <a:pPr lvl="1"/>
            <a:endParaRPr lang="en-US" sz="2400" dirty="0">
              <a:solidFill>
                <a:srgbClr val="CC0000"/>
              </a:solidFill>
              <a:sym typeface="Symbol" pitchFamily="18" charset="2"/>
            </a:endParaRPr>
          </a:p>
          <a:p>
            <a:r>
              <a:rPr lang="en-US" sz="2800" dirty="0" smtClean="0">
                <a:sym typeface="Symbol" pitchFamily="18" charset="2"/>
              </a:rPr>
              <a:t>Big idea: </a:t>
            </a:r>
            <a:r>
              <a:rPr lang="en-US" sz="2800" dirty="0" smtClean="0">
                <a:solidFill>
                  <a:srgbClr val="C00000"/>
                </a:solidFill>
                <a:sym typeface="Symbol" pitchFamily="18" charset="2"/>
              </a:rPr>
              <a:t>Compute all averages over T using sample outcomes</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53877" y="1524000"/>
            <a:ext cx="4484846" cy="2397760"/>
          </a:xfrm>
          <a:prstGeom prst="rect">
            <a:avLst/>
          </a:prstGeom>
          <a:noFill/>
        </p:spPr>
      </p:pic>
    </p:spTree>
    <p:extLst>
      <p:ext uri="{BB962C8B-B14F-4D97-AF65-F5344CB8AC3E}">
        <p14:creationId xmlns:p14="http://schemas.microsoft.com/office/powerpoint/2010/main" val="3098861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81400" y="1600200"/>
            <a:ext cx="4997888" cy="4203117"/>
          </a:xfrm>
          <a:prstGeom prst="rect">
            <a:avLst/>
          </a:prstGeom>
          <a:noFill/>
        </p:spPr>
      </p:pic>
      <p:sp>
        <p:nvSpPr>
          <p:cNvPr id="5122" name="Rectangle 5"/>
          <p:cNvSpPr>
            <a:spLocks noGrp="1" noChangeArrowheads="1"/>
          </p:cNvSpPr>
          <p:nvPr>
            <p:ph type="ctrTitle"/>
          </p:nvPr>
        </p:nvSpPr>
        <p:spPr>
          <a:xfrm>
            <a:off x="0" y="152400"/>
            <a:ext cx="12192000" cy="1470025"/>
          </a:xfrm>
        </p:spPr>
        <p:txBody>
          <a:bodyPr/>
          <a:lstStyle/>
          <a:p>
            <a:r>
              <a:rPr lang="en-US" dirty="0"/>
              <a:t>Reinforcement Learning 2</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8"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r>
              <a:rPr lang="en-US" sz="2400" dirty="0">
                <a:latin typeface="Calibri"/>
                <a:cs typeface="Calibri"/>
              </a:rPr>
              <a:t> –</a:t>
            </a:r>
            <a:r>
              <a:rPr lang="en-US" sz="2400" dirty="0" smtClean="0">
                <a:latin typeface="Calibri"/>
                <a:cs typeface="Calibri"/>
              </a:rPr>
              <a:t> </a:t>
            </a:r>
            <a:r>
              <a:rPr lang="en-US" sz="2400" dirty="0">
                <a:latin typeface="Calibri"/>
                <a:cs typeface="Calibri"/>
              </a:rPr>
              <a:t>University of California, Berkeley</a:t>
            </a:r>
          </a:p>
          <a:p>
            <a:pPr algn="ctr">
              <a:spcBef>
                <a:spcPct val="50000"/>
              </a:spcBef>
            </a:pPr>
            <a:r>
              <a:rPr lang="en-US" sz="1400" dirty="0" smtClean="0">
                <a:latin typeface="Calibri"/>
                <a:cs typeface="Calibri"/>
              </a:rPr>
              <a:t>[These slides were created by Dan Klein and Pieter </a:t>
            </a:r>
            <a:r>
              <a:rPr lang="en-US" sz="1400" dirty="0" err="1" smtClean="0">
                <a:latin typeface="Calibri"/>
                <a:cs typeface="Calibri"/>
              </a:rPr>
              <a:t>Abbeel</a:t>
            </a:r>
            <a:r>
              <a:rPr lang="en-US" sz="1400" dirty="0" smtClean="0">
                <a:latin typeface="Calibri"/>
                <a:cs typeface="Calibri"/>
              </a:rPr>
              <a:t>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extLst>
      <p:ext uri="{BB962C8B-B14F-4D97-AF65-F5344CB8AC3E}">
        <p14:creationId xmlns:p14="http://schemas.microsoft.com/office/powerpoint/2010/main" val="6638732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z="4000" dirty="0" smtClean="0">
                <a:latin typeface="Calibri"/>
                <a:cs typeface="Calibri"/>
              </a:rPr>
              <a:t>The Story So Far: MDPs and RL</a:t>
            </a:r>
          </a:p>
        </p:txBody>
      </p:sp>
      <p:sp>
        <p:nvSpPr>
          <p:cNvPr id="25606" name="TextBox 5"/>
          <p:cNvSpPr txBox="1">
            <a:spLocks noChangeArrowheads="1"/>
          </p:cNvSpPr>
          <p:nvPr/>
        </p:nvSpPr>
        <p:spPr bwMode="auto">
          <a:xfrm>
            <a:off x="533400" y="1219200"/>
            <a:ext cx="10972800" cy="523220"/>
          </a:xfrm>
          <a:prstGeom prst="rect">
            <a:avLst/>
          </a:prstGeom>
          <a:noFill/>
          <a:ln w="9525">
            <a:noFill/>
            <a:miter lim="800000"/>
            <a:headEnd/>
            <a:tailEnd/>
          </a:ln>
        </p:spPr>
        <p:txBody>
          <a:bodyPr wrap="square">
            <a:spAutoFit/>
          </a:bodyPr>
          <a:lstStyle/>
          <a:p>
            <a:pPr algn="ctr"/>
            <a:r>
              <a:rPr lang="en-US" sz="2800" dirty="0" smtClean="0">
                <a:latin typeface="Calibri"/>
                <a:cs typeface="Calibri"/>
              </a:rPr>
              <a:t>Known MDP: Offline Solution</a:t>
            </a:r>
            <a:endParaRPr lang="en-US" sz="2800" dirty="0">
              <a:latin typeface="Calibri"/>
              <a:cs typeface="Calibri"/>
            </a:endParaRPr>
          </a:p>
        </p:txBody>
      </p:sp>
      <p:sp>
        <p:nvSpPr>
          <p:cNvPr id="8" name="Rounded Rectangle 7"/>
          <p:cNvSpPr/>
          <p:nvPr/>
        </p:nvSpPr>
        <p:spPr>
          <a:xfrm>
            <a:off x="533400" y="1742420"/>
            <a:ext cx="10972800" cy="1912485"/>
          </a:xfrm>
          <a:prstGeom prst="roundRect">
            <a:avLst/>
          </a:prstGeom>
          <a:solidFill>
            <a:schemeClr val="accent3">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5" name="TextBox 14"/>
          <p:cNvSpPr txBox="1"/>
          <p:nvPr/>
        </p:nvSpPr>
        <p:spPr>
          <a:xfrm>
            <a:off x="3200400" y="1914942"/>
            <a:ext cx="6172200" cy="2062103"/>
          </a:xfrm>
          <a:prstGeom prst="rect">
            <a:avLst/>
          </a:prstGeom>
          <a:noFill/>
        </p:spPr>
        <p:txBody>
          <a:bodyPr wrap="square" rtlCol="0">
            <a:spAutoFit/>
          </a:bodyPr>
          <a:lstStyle/>
          <a:p>
            <a:r>
              <a:rPr lang="en-US" sz="2400" dirty="0" smtClean="0">
                <a:latin typeface="Calibri"/>
                <a:cs typeface="Calibri"/>
              </a:rPr>
              <a:t>Goal				Technique</a:t>
            </a:r>
          </a:p>
          <a:p>
            <a:endParaRPr lang="en-US" sz="1600" kern="0" dirty="0" smtClean="0">
              <a:solidFill>
                <a:srgbClr val="000000"/>
              </a:solidFill>
              <a:latin typeface="Calibri"/>
              <a:cs typeface="Calibri"/>
            </a:endParaRPr>
          </a:p>
          <a:p>
            <a:r>
              <a:rPr lang="en-US" kern="0" dirty="0" smtClean="0">
                <a:solidFill>
                  <a:srgbClr val="000000"/>
                </a:solidFill>
                <a:latin typeface="Calibri"/>
                <a:cs typeface="Calibri"/>
              </a:rPr>
              <a:t>Compute V*, Q*, </a:t>
            </a:r>
            <a:r>
              <a:rPr lang="en-US" kern="0" dirty="0" smtClean="0">
                <a:solidFill>
                  <a:srgbClr val="000000"/>
                </a:solidFill>
                <a:latin typeface="Calibri"/>
                <a:cs typeface="Calibri"/>
                <a:sym typeface="Symbol" pitchFamily="18" charset="2"/>
              </a:rPr>
              <a:t>*		Value / policy iteration</a:t>
            </a:r>
          </a:p>
          <a:p>
            <a:endParaRPr lang="en-US" sz="1600" kern="0" dirty="0" smtClean="0">
              <a:solidFill>
                <a:srgbClr val="000000"/>
              </a:solidFill>
              <a:latin typeface="Calibri"/>
              <a:cs typeface="Calibri"/>
              <a:sym typeface="Symbol" pitchFamily="18" charset="2"/>
            </a:endParaRPr>
          </a:p>
          <a:p>
            <a:r>
              <a:rPr lang="en-US" kern="0" dirty="0" smtClean="0">
                <a:solidFill>
                  <a:srgbClr val="000000"/>
                </a:solidFill>
                <a:latin typeface="Calibri"/>
                <a:cs typeface="Calibri"/>
                <a:sym typeface="Symbol" pitchFamily="18" charset="2"/>
              </a:rPr>
              <a:t>Evaluate a fixed policy 		Policy evaluation</a:t>
            </a:r>
          </a:p>
          <a:p>
            <a:endParaRPr lang="en-US" kern="0" dirty="0" smtClean="0">
              <a:solidFill>
                <a:srgbClr val="000000"/>
              </a:solidFill>
              <a:latin typeface="Calibri"/>
              <a:cs typeface="Calibri"/>
              <a:sym typeface="Symbol" pitchFamily="18" charset="2"/>
            </a:endParaRPr>
          </a:p>
          <a:p>
            <a:endParaRPr lang="en-US" kern="0" dirty="0" smtClean="0">
              <a:solidFill>
                <a:srgbClr val="000000"/>
              </a:solidFill>
              <a:latin typeface="Calibri"/>
              <a:cs typeface="Calibri"/>
              <a:sym typeface="Symbol" pitchFamily="18" charset="2"/>
            </a:endParaRPr>
          </a:p>
        </p:txBody>
      </p:sp>
      <p:sp>
        <p:nvSpPr>
          <p:cNvPr id="19" name="TextBox 5"/>
          <p:cNvSpPr txBox="1">
            <a:spLocks noChangeArrowheads="1"/>
          </p:cNvSpPr>
          <p:nvPr/>
        </p:nvSpPr>
        <p:spPr bwMode="auto">
          <a:xfrm>
            <a:off x="381000" y="3886200"/>
            <a:ext cx="5410200" cy="523220"/>
          </a:xfrm>
          <a:prstGeom prst="rect">
            <a:avLst/>
          </a:prstGeom>
          <a:noFill/>
          <a:ln w="9525">
            <a:noFill/>
            <a:miter lim="800000"/>
            <a:headEnd/>
            <a:tailEnd/>
          </a:ln>
        </p:spPr>
        <p:txBody>
          <a:bodyPr wrap="square">
            <a:spAutoFit/>
          </a:bodyPr>
          <a:lstStyle/>
          <a:p>
            <a:pPr algn="ctr"/>
            <a:r>
              <a:rPr lang="en-US" sz="2800" dirty="0" smtClean="0">
                <a:latin typeface="Calibri"/>
                <a:cs typeface="Calibri"/>
              </a:rPr>
              <a:t>Unknown MDP: Model-Based</a:t>
            </a:r>
            <a:endParaRPr lang="en-US" sz="2800" dirty="0">
              <a:latin typeface="Calibri"/>
              <a:cs typeface="Calibri"/>
            </a:endParaRPr>
          </a:p>
        </p:txBody>
      </p:sp>
      <p:sp>
        <p:nvSpPr>
          <p:cNvPr id="20" name="Rounded Rectangle 19"/>
          <p:cNvSpPr/>
          <p:nvPr/>
        </p:nvSpPr>
        <p:spPr>
          <a:xfrm>
            <a:off x="533400" y="4409420"/>
            <a:ext cx="5105400" cy="1912485"/>
          </a:xfrm>
          <a:prstGeom prst="roundRect">
            <a:avLst/>
          </a:prstGeom>
          <a:solidFill>
            <a:srgbClr val="CCEC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TextBox 5"/>
          <p:cNvSpPr txBox="1">
            <a:spLocks noChangeArrowheads="1"/>
          </p:cNvSpPr>
          <p:nvPr/>
        </p:nvSpPr>
        <p:spPr bwMode="auto">
          <a:xfrm>
            <a:off x="6248400" y="3886200"/>
            <a:ext cx="5410200" cy="523220"/>
          </a:xfrm>
          <a:prstGeom prst="rect">
            <a:avLst/>
          </a:prstGeom>
          <a:noFill/>
          <a:ln w="9525">
            <a:noFill/>
            <a:miter lim="800000"/>
            <a:headEnd/>
            <a:tailEnd/>
          </a:ln>
        </p:spPr>
        <p:txBody>
          <a:bodyPr wrap="square">
            <a:spAutoFit/>
          </a:bodyPr>
          <a:lstStyle/>
          <a:p>
            <a:pPr algn="ctr"/>
            <a:r>
              <a:rPr lang="en-US" sz="2800" dirty="0" smtClean="0">
                <a:latin typeface="Calibri"/>
                <a:cs typeface="Calibri"/>
              </a:rPr>
              <a:t>Unknown MDP: Model-Free</a:t>
            </a:r>
            <a:endParaRPr lang="en-US" sz="2800" dirty="0">
              <a:latin typeface="Calibri"/>
              <a:cs typeface="Calibri"/>
            </a:endParaRPr>
          </a:p>
        </p:txBody>
      </p:sp>
      <p:sp>
        <p:nvSpPr>
          <p:cNvPr id="22" name="Rounded Rectangle 21"/>
          <p:cNvSpPr/>
          <p:nvPr/>
        </p:nvSpPr>
        <p:spPr>
          <a:xfrm>
            <a:off x="6400800" y="4419600"/>
            <a:ext cx="5105400" cy="1905000"/>
          </a:xfrm>
          <a:prstGeom prst="roundRect">
            <a:avLst/>
          </a:prstGeom>
          <a:solidFill>
            <a:srgbClr val="CCEC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TextBox 22"/>
          <p:cNvSpPr txBox="1"/>
          <p:nvPr/>
        </p:nvSpPr>
        <p:spPr>
          <a:xfrm>
            <a:off x="609600" y="4581942"/>
            <a:ext cx="5105400" cy="2062103"/>
          </a:xfrm>
          <a:prstGeom prst="rect">
            <a:avLst/>
          </a:prstGeom>
          <a:noFill/>
        </p:spPr>
        <p:txBody>
          <a:bodyPr wrap="square" rtlCol="0">
            <a:spAutoFit/>
          </a:bodyPr>
          <a:lstStyle/>
          <a:p>
            <a:r>
              <a:rPr lang="en-US" sz="2400" dirty="0" smtClean="0">
                <a:latin typeface="Calibri"/>
                <a:cs typeface="Calibri"/>
              </a:rPr>
              <a:t>Goal			Technique</a:t>
            </a:r>
          </a:p>
          <a:p>
            <a:endParaRPr lang="en-US" sz="1600" kern="0" dirty="0" smtClean="0">
              <a:solidFill>
                <a:srgbClr val="000000"/>
              </a:solidFill>
              <a:latin typeface="Calibri"/>
              <a:cs typeface="Calibri"/>
            </a:endParaRPr>
          </a:p>
          <a:p>
            <a:r>
              <a:rPr lang="en-US" kern="0" dirty="0" smtClean="0">
                <a:solidFill>
                  <a:srgbClr val="000000"/>
                </a:solidFill>
                <a:latin typeface="Calibri"/>
                <a:cs typeface="Calibri"/>
              </a:rPr>
              <a:t>Compute V*, Q*, </a:t>
            </a:r>
            <a:r>
              <a:rPr lang="en-US" kern="0" dirty="0" smtClean="0">
                <a:solidFill>
                  <a:srgbClr val="000000"/>
                </a:solidFill>
                <a:latin typeface="Calibri"/>
                <a:cs typeface="Calibri"/>
                <a:sym typeface="Symbol" pitchFamily="18" charset="2"/>
              </a:rPr>
              <a:t>*	VI/PI on approx. MDP</a:t>
            </a:r>
          </a:p>
          <a:p>
            <a:endParaRPr lang="en-US" sz="1600" kern="0" dirty="0" smtClean="0">
              <a:solidFill>
                <a:srgbClr val="000000"/>
              </a:solidFill>
              <a:latin typeface="Calibri"/>
              <a:cs typeface="Calibri"/>
              <a:sym typeface="Symbol" pitchFamily="18" charset="2"/>
            </a:endParaRPr>
          </a:p>
          <a:p>
            <a:r>
              <a:rPr lang="en-US" kern="0" dirty="0" smtClean="0">
                <a:solidFill>
                  <a:srgbClr val="000000"/>
                </a:solidFill>
                <a:latin typeface="Calibri"/>
                <a:cs typeface="Calibri"/>
                <a:sym typeface="Symbol" pitchFamily="18" charset="2"/>
              </a:rPr>
              <a:t>Evaluate a fixed policy 	PE on approx. MDP</a:t>
            </a:r>
          </a:p>
          <a:p>
            <a:endParaRPr lang="en-US" kern="0" dirty="0" smtClean="0">
              <a:solidFill>
                <a:srgbClr val="000000"/>
              </a:solidFill>
              <a:latin typeface="Calibri"/>
              <a:cs typeface="Calibri"/>
              <a:sym typeface="Symbol" pitchFamily="18" charset="2"/>
            </a:endParaRPr>
          </a:p>
          <a:p>
            <a:endParaRPr lang="en-US" kern="0" dirty="0" smtClean="0">
              <a:solidFill>
                <a:srgbClr val="000000"/>
              </a:solidFill>
              <a:latin typeface="Calibri"/>
              <a:cs typeface="Calibri"/>
              <a:sym typeface="Symbol" pitchFamily="18" charset="2"/>
            </a:endParaRPr>
          </a:p>
        </p:txBody>
      </p:sp>
      <p:sp>
        <p:nvSpPr>
          <p:cNvPr id="24" name="TextBox 23"/>
          <p:cNvSpPr txBox="1"/>
          <p:nvPr/>
        </p:nvSpPr>
        <p:spPr>
          <a:xfrm>
            <a:off x="6477000" y="4581942"/>
            <a:ext cx="5105400" cy="2062103"/>
          </a:xfrm>
          <a:prstGeom prst="rect">
            <a:avLst/>
          </a:prstGeom>
          <a:noFill/>
        </p:spPr>
        <p:txBody>
          <a:bodyPr wrap="square" rtlCol="0">
            <a:spAutoFit/>
          </a:bodyPr>
          <a:lstStyle/>
          <a:p>
            <a:r>
              <a:rPr lang="en-US" sz="2400" dirty="0" smtClean="0">
                <a:latin typeface="Calibri"/>
                <a:cs typeface="Calibri"/>
              </a:rPr>
              <a:t>Goal			Technique</a:t>
            </a:r>
          </a:p>
          <a:p>
            <a:endParaRPr lang="en-US" sz="1600" kern="0" dirty="0" smtClean="0">
              <a:solidFill>
                <a:srgbClr val="000000"/>
              </a:solidFill>
              <a:latin typeface="Calibri"/>
              <a:cs typeface="Calibri"/>
            </a:endParaRPr>
          </a:p>
          <a:p>
            <a:r>
              <a:rPr lang="en-US" kern="0" dirty="0" smtClean="0">
                <a:solidFill>
                  <a:srgbClr val="000000"/>
                </a:solidFill>
                <a:latin typeface="Calibri"/>
                <a:cs typeface="Calibri"/>
              </a:rPr>
              <a:t>Compute V*, Q*, </a:t>
            </a:r>
            <a:r>
              <a:rPr lang="en-US" kern="0" dirty="0" smtClean="0">
                <a:solidFill>
                  <a:srgbClr val="000000"/>
                </a:solidFill>
                <a:latin typeface="Calibri"/>
                <a:cs typeface="Calibri"/>
                <a:sym typeface="Symbol" pitchFamily="18" charset="2"/>
              </a:rPr>
              <a:t>*	Q-learning</a:t>
            </a:r>
          </a:p>
          <a:p>
            <a:endParaRPr lang="en-US" sz="1600" kern="0" dirty="0" smtClean="0">
              <a:solidFill>
                <a:srgbClr val="000000"/>
              </a:solidFill>
              <a:latin typeface="Calibri"/>
              <a:cs typeface="Calibri"/>
              <a:sym typeface="Symbol" pitchFamily="18" charset="2"/>
            </a:endParaRPr>
          </a:p>
          <a:p>
            <a:r>
              <a:rPr lang="en-US" kern="0" dirty="0" smtClean="0">
                <a:solidFill>
                  <a:srgbClr val="000000"/>
                </a:solidFill>
                <a:latin typeface="Calibri"/>
                <a:cs typeface="Calibri"/>
                <a:sym typeface="Symbol" pitchFamily="18" charset="2"/>
              </a:rPr>
              <a:t>Evaluate a fixed policy 	Value Learning</a:t>
            </a:r>
          </a:p>
          <a:p>
            <a:endParaRPr lang="en-US" kern="0" dirty="0" smtClean="0">
              <a:solidFill>
                <a:srgbClr val="000000"/>
              </a:solidFill>
              <a:latin typeface="Calibri"/>
              <a:cs typeface="Calibri"/>
              <a:sym typeface="Symbol" pitchFamily="18" charset="2"/>
            </a:endParaRPr>
          </a:p>
          <a:p>
            <a:endParaRPr lang="en-US" kern="0" dirty="0" smtClean="0">
              <a:solidFill>
                <a:srgbClr val="000000"/>
              </a:solidFill>
              <a:latin typeface="Calibri"/>
              <a:cs typeface="Calibri"/>
              <a:sym typeface="Symbol" pitchFamily="18" charset="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smtClean="0"/>
              <a:t>Model-Free Learning</a:t>
            </a:r>
          </a:p>
        </p:txBody>
      </p:sp>
      <p:sp>
        <p:nvSpPr>
          <p:cNvPr id="7171" name="Rectangle 3"/>
          <p:cNvSpPr>
            <a:spLocks noGrp="1" noChangeArrowheads="1"/>
          </p:cNvSpPr>
          <p:nvPr>
            <p:ph idx="1"/>
          </p:nvPr>
        </p:nvSpPr>
        <p:spPr>
          <a:xfrm>
            <a:off x="457200" y="1600200"/>
            <a:ext cx="8153400" cy="4800600"/>
          </a:xfrm>
        </p:spPr>
        <p:txBody>
          <a:bodyPr/>
          <a:lstStyle/>
          <a:p>
            <a:r>
              <a:rPr lang="en-US" dirty="0" smtClean="0"/>
              <a:t>Model-free (temporal difference) learning</a:t>
            </a:r>
          </a:p>
          <a:p>
            <a:pPr lvl="1"/>
            <a:r>
              <a:rPr lang="en-US" dirty="0" smtClean="0"/>
              <a:t>Experience world through episodes</a:t>
            </a:r>
          </a:p>
          <a:p>
            <a:pPr lvl="1"/>
            <a:endParaRPr lang="en-US" dirty="0" smtClean="0"/>
          </a:p>
          <a:p>
            <a:pPr lvl="1"/>
            <a:endParaRPr lang="en-US" dirty="0" smtClean="0"/>
          </a:p>
          <a:p>
            <a:pPr lvl="1"/>
            <a:r>
              <a:rPr lang="en-US" dirty="0" smtClean="0"/>
              <a:t>Update estimates each transition</a:t>
            </a:r>
          </a:p>
          <a:p>
            <a:pPr lvl="1"/>
            <a:endParaRPr lang="en-US" dirty="0" smtClean="0"/>
          </a:p>
          <a:p>
            <a:pPr lvl="1"/>
            <a:r>
              <a:rPr lang="en-US" dirty="0" smtClean="0"/>
              <a:t>Over time, updates will mimic Bellman updates</a:t>
            </a:r>
          </a:p>
          <a:p>
            <a:pPr lvl="2"/>
            <a:endParaRPr lang="en-US" sz="2000" dirty="0" smtClean="0"/>
          </a:p>
          <a:p>
            <a:endParaRPr lang="en-US" sz="3600" dirty="0" smtClean="0"/>
          </a:p>
          <a:p>
            <a:endParaRPr lang="en-US" dirty="0" smtClean="0"/>
          </a:p>
          <a:p>
            <a:pPr lvl="1"/>
            <a:endParaRPr lang="en-US" dirty="0" smtClean="0"/>
          </a:p>
          <a:p>
            <a:pPr lvl="1"/>
            <a:endParaRPr lang="en-US" dirty="0" smtClean="0"/>
          </a:p>
          <a:p>
            <a:pPr lvl="1"/>
            <a:endParaRPr lang="en-US" dirty="0" smtClean="0"/>
          </a:p>
          <a:p>
            <a:endParaRPr lang="en-US" dirty="0" smtClean="0"/>
          </a:p>
        </p:txBody>
      </p:sp>
      <p:pic>
        <p:nvPicPr>
          <p:cNvPr id="7185" name="Picture 21" descr="TP_tmp.png"/>
          <p:cNvPicPr>
            <a:picLocks noChangeAspect="1"/>
          </p:cNvPicPr>
          <p:nvPr>
            <p:custDataLst>
              <p:tags r:id="rId1"/>
            </p:custDataLst>
          </p:nvPr>
        </p:nvPicPr>
        <p:blipFill>
          <a:blip r:embed="rId5" cstate="print"/>
          <a:srcRect/>
          <a:stretch>
            <a:fillRect/>
          </a:stretch>
        </p:blipFill>
        <p:spPr bwMode="auto">
          <a:xfrm>
            <a:off x="6141916" y="3764280"/>
            <a:ext cx="1695941" cy="444175"/>
          </a:xfrm>
          <a:prstGeom prst="rect">
            <a:avLst/>
          </a:prstGeom>
          <a:noFill/>
          <a:ln w="9525">
            <a:noFill/>
            <a:miter lim="800000"/>
            <a:headEnd/>
            <a:tailEnd/>
          </a:ln>
        </p:spPr>
      </p:pic>
      <p:pic>
        <p:nvPicPr>
          <p:cNvPr id="7186" name="Picture 24" descr="TP_tmp.png"/>
          <p:cNvPicPr>
            <a:picLocks noChangeAspect="1"/>
          </p:cNvPicPr>
          <p:nvPr>
            <p:custDataLst>
              <p:tags r:id="rId2"/>
            </p:custDataLst>
          </p:nvPr>
        </p:nvPicPr>
        <p:blipFill>
          <a:blip r:embed="rId6" cstate="print"/>
          <a:srcRect/>
          <a:stretch>
            <a:fillRect/>
          </a:stretch>
        </p:blipFill>
        <p:spPr bwMode="auto">
          <a:xfrm>
            <a:off x="1828800" y="2982228"/>
            <a:ext cx="5733895" cy="444175"/>
          </a:xfrm>
          <a:prstGeom prst="rect">
            <a:avLst/>
          </a:prstGeom>
          <a:noFill/>
          <a:ln w="9525">
            <a:noFill/>
            <a:miter lim="800000"/>
            <a:headEnd/>
            <a:tailEnd/>
          </a:ln>
        </p:spPr>
      </p:pic>
      <p:sp>
        <p:nvSpPr>
          <p:cNvPr id="7190" name="Text Box 19"/>
          <p:cNvSpPr txBox="1">
            <a:spLocks noChangeArrowheads="1"/>
          </p:cNvSpPr>
          <p:nvPr/>
        </p:nvSpPr>
        <p:spPr bwMode="auto">
          <a:xfrm>
            <a:off x="10181923" y="2819400"/>
            <a:ext cx="762000" cy="461665"/>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r</a:t>
            </a:r>
            <a:endParaRPr lang="en-US" sz="2400" dirty="0">
              <a:latin typeface="Calibri"/>
              <a:cs typeface="Calibri"/>
            </a:endParaRPr>
          </a:p>
        </p:txBody>
      </p:sp>
      <p:grpSp>
        <p:nvGrpSpPr>
          <p:cNvPr id="37" name="Group 36"/>
          <p:cNvGrpSpPr/>
          <p:nvPr/>
        </p:nvGrpSpPr>
        <p:grpSpPr>
          <a:xfrm>
            <a:off x="10070552" y="1371600"/>
            <a:ext cx="1588048" cy="2366665"/>
            <a:chOff x="9761537" y="1447800"/>
            <a:chExt cx="1347130" cy="2007625"/>
          </a:xfrm>
        </p:grpSpPr>
        <p:sp>
          <p:nvSpPr>
            <p:cNvPr id="38"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39"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0"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41"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3" name="Text Box 19"/>
            <p:cNvSpPr txBox="1">
              <a:spLocks noChangeArrowheads="1"/>
            </p:cNvSpPr>
            <p:nvPr/>
          </p:nvSpPr>
          <p:spPr bwMode="auto">
            <a:xfrm>
              <a:off x="9856012" y="1835639"/>
              <a:ext cx="762001" cy="391627"/>
            </a:xfrm>
            <a:prstGeom prst="rect">
              <a:avLst/>
            </a:prstGeom>
            <a:noFill/>
            <a:ln w="9525">
              <a:noFill/>
              <a:miter lim="800000"/>
              <a:headEnd/>
              <a:tailEnd/>
            </a:ln>
          </p:spPr>
          <p:txBody>
            <a:bodyPr>
              <a:spAutoFit/>
            </a:bodyPr>
            <a:lstStyle/>
            <a:p>
              <a:pPr>
                <a:spcBef>
                  <a:spcPct val="50000"/>
                </a:spcBef>
              </a:pPr>
              <a:r>
                <a:rPr lang="en-US" sz="2400" dirty="0" smtClean="0">
                  <a:latin typeface="Calibri"/>
                  <a:cs typeface="Calibri"/>
                  <a:sym typeface="Symbol" pitchFamily="18" charset="2"/>
                </a:rPr>
                <a:t>a</a:t>
              </a:r>
              <a:endParaRPr lang="en-US" sz="2400" dirty="0">
                <a:latin typeface="Calibri"/>
                <a:cs typeface="Calibri"/>
              </a:endParaRPr>
            </a:p>
          </p:txBody>
        </p:sp>
        <p:sp>
          <p:nvSpPr>
            <p:cNvPr id="44"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45"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rPr>
                <a:t>a</a:t>
              </a:r>
              <a:endParaRPr lang="en-US" sz="2400" dirty="0">
                <a:solidFill>
                  <a:srgbClr val="008000"/>
                </a:solidFill>
                <a:latin typeface="Calibri"/>
                <a:cs typeface="Calibri"/>
                <a:sym typeface="Symbol" pitchFamily="18" charset="2"/>
              </a:endParaRPr>
            </a:p>
          </p:txBody>
        </p:sp>
        <p:sp>
          <p:nvSpPr>
            <p:cNvPr id="46"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7"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48"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grpSp>
        <p:nvGrpSpPr>
          <p:cNvPr id="50" name="Group 49"/>
          <p:cNvGrpSpPr/>
          <p:nvPr/>
        </p:nvGrpSpPr>
        <p:grpSpPr>
          <a:xfrm>
            <a:off x="9982200" y="3676358"/>
            <a:ext cx="1588048" cy="1962441"/>
            <a:chOff x="9761537" y="1790700"/>
            <a:chExt cx="1347130" cy="1664725"/>
          </a:xfrm>
        </p:grpSpPr>
        <p:sp>
          <p:nvSpPr>
            <p:cNvPr id="52"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53"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54"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55"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56" name="Text Box 19"/>
            <p:cNvSpPr txBox="1">
              <a:spLocks noChangeArrowheads="1"/>
            </p:cNvSpPr>
            <p:nvPr/>
          </p:nvSpPr>
          <p:spPr bwMode="auto">
            <a:xfrm>
              <a:off x="9856012" y="1835639"/>
              <a:ext cx="762001" cy="391627"/>
            </a:xfrm>
            <a:prstGeom prst="rect">
              <a:avLst/>
            </a:prstGeom>
            <a:noFill/>
            <a:ln w="9525">
              <a:noFill/>
              <a:miter lim="800000"/>
              <a:headEnd/>
              <a:tailEnd/>
            </a:ln>
          </p:spPr>
          <p:txBody>
            <a:bodyPr>
              <a:spAutoFit/>
            </a:bodyPr>
            <a:lstStyle/>
            <a:p>
              <a:pPr>
                <a:spcBef>
                  <a:spcPct val="50000"/>
                </a:spcBef>
              </a:pPr>
              <a:r>
                <a:rPr lang="en-US" sz="2400" dirty="0" smtClean="0">
                  <a:latin typeface="Calibri"/>
                  <a:cs typeface="Calibri"/>
                  <a:sym typeface="Symbol" pitchFamily="18" charset="2"/>
                </a:rPr>
                <a:t>a’</a:t>
              </a:r>
              <a:endParaRPr lang="en-US" sz="2400" dirty="0">
                <a:latin typeface="Calibri"/>
                <a:cs typeface="Calibri"/>
              </a:endParaRPr>
            </a:p>
          </p:txBody>
        </p:sp>
        <p:sp>
          <p:nvSpPr>
            <p:cNvPr id="58"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smtClean="0">
                  <a:solidFill>
                    <a:srgbClr val="008000"/>
                  </a:solidFill>
                  <a:latin typeface="Calibri"/>
                  <a:cs typeface="Calibri"/>
                </a:rPr>
                <a:t>s’, a’</a:t>
              </a:r>
              <a:endParaRPr lang="en-US" sz="2400" dirty="0">
                <a:solidFill>
                  <a:srgbClr val="008000"/>
                </a:solidFill>
                <a:latin typeface="Calibri"/>
                <a:cs typeface="Calibri"/>
                <a:sym typeface="Symbol" pitchFamily="18" charset="2"/>
              </a:endParaRPr>
            </a:p>
          </p:txBody>
        </p:sp>
        <p:sp>
          <p:nvSpPr>
            <p:cNvPr id="59"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60"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smtClean="0">
                  <a:solidFill>
                    <a:srgbClr val="3333FF"/>
                  </a:solidFill>
                  <a:latin typeface="Calibri"/>
                  <a:cs typeface="Calibri"/>
                </a:rPr>
                <a:t>s’’</a:t>
              </a:r>
              <a:endParaRPr lang="en-US" sz="2400" dirty="0">
                <a:solidFill>
                  <a:srgbClr val="3333FF"/>
                </a:solidFill>
                <a:latin typeface="Calibri"/>
                <a:cs typeface="Calibri"/>
              </a:endParaRPr>
            </a:p>
          </p:txBody>
        </p:sp>
        <p:sp>
          <p:nvSpPr>
            <p:cNvPr id="61"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mtClean="0"/>
              <a:t>Q-Learning</a:t>
            </a:r>
          </a:p>
        </p:txBody>
      </p:sp>
      <p:sp>
        <p:nvSpPr>
          <p:cNvPr id="1810435" name="Rectangle 3"/>
          <p:cNvSpPr>
            <a:spLocks noGrp="1" noChangeArrowheads="1"/>
          </p:cNvSpPr>
          <p:nvPr>
            <p:ph idx="1"/>
          </p:nvPr>
        </p:nvSpPr>
        <p:spPr>
          <a:xfrm>
            <a:off x="457200" y="1447800"/>
            <a:ext cx="8229600" cy="4525963"/>
          </a:xfrm>
        </p:spPr>
        <p:txBody>
          <a:bodyPr/>
          <a:lstStyle/>
          <a:p>
            <a:r>
              <a:rPr lang="en-US" sz="2400" smtClean="0"/>
              <a:t>We’d like to do Q-value updates to each Q-state:</a:t>
            </a:r>
          </a:p>
          <a:p>
            <a:pPr lvl="1"/>
            <a:endParaRPr lang="en-US" sz="2000" smtClean="0"/>
          </a:p>
          <a:p>
            <a:pPr lvl="1"/>
            <a:endParaRPr lang="en-US" sz="2000" smtClean="0"/>
          </a:p>
          <a:p>
            <a:pPr lvl="1"/>
            <a:r>
              <a:rPr lang="en-US" sz="2000" smtClean="0"/>
              <a:t>But can’t compute this update without knowing T, R</a:t>
            </a:r>
          </a:p>
          <a:p>
            <a:pPr lvl="4"/>
            <a:endParaRPr lang="en-US" sz="1200" smtClean="0"/>
          </a:p>
          <a:p>
            <a:r>
              <a:rPr lang="en-US" sz="2400" smtClean="0"/>
              <a:t>Instead, compute average as we go</a:t>
            </a:r>
          </a:p>
          <a:p>
            <a:pPr lvl="1"/>
            <a:r>
              <a:rPr lang="en-US" sz="2000" smtClean="0"/>
              <a:t>Receive a sample transition (s,a,r,s’)</a:t>
            </a:r>
          </a:p>
          <a:p>
            <a:pPr lvl="1"/>
            <a:r>
              <a:rPr lang="en-US" sz="2000" smtClean="0"/>
              <a:t>This sample suggests</a:t>
            </a:r>
          </a:p>
          <a:p>
            <a:pPr lvl="2"/>
            <a:endParaRPr lang="en-US" sz="1600" smtClean="0"/>
          </a:p>
          <a:p>
            <a:pPr lvl="2"/>
            <a:endParaRPr lang="en-US" sz="1600" smtClean="0"/>
          </a:p>
          <a:p>
            <a:pPr lvl="1"/>
            <a:r>
              <a:rPr lang="en-US" sz="2000" smtClean="0"/>
              <a:t>But we want to average over results from (s,a)  (Why?)</a:t>
            </a:r>
          </a:p>
          <a:p>
            <a:pPr lvl="1"/>
            <a:r>
              <a:rPr lang="en-US" sz="2000" smtClean="0"/>
              <a:t>So keep a running average</a:t>
            </a:r>
          </a:p>
          <a:p>
            <a:pPr lvl="1"/>
            <a:endParaRPr lang="en-US" sz="2000" smtClean="0"/>
          </a:p>
          <a:p>
            <a:pPr lvl="1"/>
            <a:endParaRPr lang="en-US" sz="2000" smtClean="0"/>
          </a:p>
          <a:p>
            <a:pPr lvl="1"/>
            <a:endParaRPr lang="en-US" sz="2000" smtClean="0"/>
          </a:p>
          <a:p>
            <a:pPr lvl="1"/>
            <a:endParaRPr lang="en-US" sz="2000" smtClean="0"/>
          </a:p>
          <a:p>
            <a:pPr lvl="1"/>
            <a:endParaRPr lang="en-US" sz="2000" smtClean="0"/>
          </a:p>
        </p:txBody>
      </p:sp>
      <p:pic>
        <p:nvPicPr>
          <p:cNvPr id="17" name="Picture 16" descr="txp_fig"/>
          <p:cNvPicPr>
            <a:picLocks noChangeAspect="1"/>
          </p:cNvPicPr>
          <p:nvPr>
            <p:custDataLst>
              <p:tags r:id="rId1"/>
            </p:custDataLst>
          </p:nvPr>
        </p:nvPicPr>
        <p:blipFill>
          <a:blip r:embed="rId6" cstate="print"/>
          <a:srcRect/>
          <a:stretch>
            <a:fillRect/>
          </a:stretch>
        </p:blipFill>
        <p:spPr bwMode="auto">
          <a:xfrm>
            <a:off x="2225675" y="5791200"/>
            <a:ext cx="7375525" cy="646112"/>
          </a:xfrm>
          <a:prstGeom prst="rect">
            <a:avLst/>
          </a:prstGeom>
          <a:noFill/>
          <a:ln w="9525">
            <a:noFill/>
            <a:miter lim="800000"/>
            <a:headEnd/>
            <a:tailEnd/>
          </a:ln>
        </p:spPr>
      </p:pic>
      <p:pic>
        <p:nvPicPr>
          <p:cNvPr id="12" name="Picture 11" descr="txp_fig"/>
          <p:cNvPicPr>
            <a:picLocks noChangeAspect="1"/>
          </p:cNvPicPr>
          <p:nvPr>
            <p:custDataLst>
              <p:tags r:id="rId2"/>
            </p:custDataLst>
          </p:nvPr>
        </p:nvPicPr>
        <p:blipFill>
          <a:blip r:embed="rId7" cstate="print"/>
          <a:srcRect/>
          <a:stretch>
            <a:fillRect/>
          </a:stretch>
        </p:blipFill>
        <p:spPr bwMode="auto">
          <a:xfrm>
            <a:off x="2286000" y="4495800"/>
            <a:ext cx="3468688" cy="438150"/>
          </a:xfrm>
          <a:prstGeom prst="rect">
            <a:avLst/>
          </a:prstGeom>
          <a:noFill/>
          <a:ln w="9525">
            <a:noFill/>
            <a:miter lim="800000"/>
            <a:headEnd/>
            <a:tailEnd/>
          </a:ln>
        </p:spPr>
      </p:pic>
      <p:pic>
        <p:nvPicPr>
          <p:cNvPr id="9" name="Picture 8" descr="txp_fig"/>
          <p:cNvPicPr>
            <a:picLocks noChangeAspect="1"/>
          </p:cNvPicPr>
          <p:nvPr>
            <p:custDataLst>
              <p:tags r:id="rId3"/>
            </p:custDataLst>
          </p:nvPr>
        </p:nvPicPr>
        <p:blipFill>
          <a:blip r:embed="rId8" cstate="print"/>
          <a:stretch>
            <a:fillRect/>
          </a:stretch>
        </p:blipFill>
        <p:spPr bwMode="auto">
          <a:xfrm>
            <a:off x="1312984" y="1898552"/>
            <a:ext cx="8165848" cy="765520"/>
          </a:xfrm>
          <a:prstGeom prst="rect">
            <a:avLst/>
          </a:prstGeom>
          <a:noFill/>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10435">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1043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10435">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smtClean="0"/>
              <a:t>Amazing result: Q-learning converges to optimal policy -- even if you’re acting </a:t>
            </a:r>
            <a:r>
              <a:rPr lang="en-US" sz="2800" dirty="0" err="1" smtClean="0"/>
              <a:t>suboptimally</a:t>
            </a:r>
            <a:r>
              <a:rPr lang="en-US" sz="2800" dirty="0" smtClean="0"/>
              <a:t>!</a:t>
            </a:r>
          </a:p>
          <a:p>
            <a:pPr lvl="2"/>
            <a:endParaRPr lang="en-US" sz="2000" dirty="0" smtClean="0"/>
          </a:p>
          <a:p>
            <a:r>
              <a:rPr lang="en-US" sz="2800" dirty="0" smtClean="0"/>
              <a:t>This is called </a:t>
            </a:r>
            <a:r>
              <a:rPr lang="en-US" sz="2800" dirty="0" smtClean="0">
                <a:solidFill>
                  <a:srgbClr val="C00000"/>
                </a:solidFill>
              </a:rPr>
              <a:t>off-policy learning</a:t>
            </a:r>
          </a:p>
          <a:p>
            <a:pPr lvl="2"/>
            <a:endParaRPr lang="en-US" sz="2000" dirty="0" smtClean="0"/>
          </a:p>
          <a:p>
            <a:r>
              <a:rPr lang="en-US" sz="2800" dirty="0" smtClean="0"/>
              <a:t>Caveats:</a:t>
            </a:r>
          </a:p>
          <a:p>
            <a:pPr lvl="1"/>
            <a:r>
              <a:rPr lang="en-US" sz="2400" dirty="0" smtClean="0"/>
              <a:t>You have to explore enough</a:t>
            </a:r>
          </a:p>
          <a:p>
            <a:pPr lvl="1"/>
            <a:r>
              <a:rPr lang="en-US" sz="2400" dirty="0" smtClean="0"/>
              <a:t>You have to eventually make the learning rate</a:t>
            </a:r>
          </a:p>
          <a:p>
            <a:pPr lvl="1">
              <a:buNone/>
            </a:pPr>
            <a:r>
              <a:rPr lang="en-US" sz="2400" dirty="0" smtClean="0"/>
              <a:t>	small enough</a:t>
            </a:r>
          </a:p>
          <a:p>
            <a:pPr lvl="1"/>
            <a:r>
              <a:rPr lang="en-US" sz="2400" dirty="0" smtClean="0"/>
              <a:t>… but not decrease it too quickly</a:t>
            </a:r>
          </a:p>
          <a:p>
            <a:pPr lvl="1"/>
            <a:r>
              <a:rPr lang="en-US" sz="2400" dirty="0" smtClean="0"/>
              <a:t>Basically, in the limit, it doesn’t matter how you select actions (!)</a:t>
            </a:r>
          </a:p>
          <a:p>
            <a:pPr lvl="3"/>
            <a:endParaRPr lang="en-US" sz="1800" dirty="0" smtClean="0"/>
          </a:p>
        </p:txBody>
      </p:sp>
      <p:pic>
        <p:nvPicPr>
          <p:cNvPr id="10"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
        <p:nvSpPr>
          <p:cNvPr id="5" name="Text Box 28"/>
          <p:cNvSpPr txBox="1">
            <a:spLocks noChangeArrowheads="1"/>
          </p:cNvSpPr>
          <p:nvPr/>
        </p:nvSpPr>
        <p:spPr bwMode="auto">
          <a:xfrm>
            <a:off x="7772400" y="6488112"/>
            <a:ext cx="4419600" cy="369332"/>
          </a:xfrm>
          <a:prstGeom prst="rect">
            <a:avLst/>
          </a:prstGeom>
          <a:noFill/>
          <a:ln w="9525">
            <a:noFill/>
            <a:miter lim="800000"/>
            <a:headEnd/>
            <a:tailEnd/>
          </a:ln>
        </p:spPr>
        <p:txBody>
          <a:bodyPr wrap="square">
            <a:spAutoFit/>
          </a:bodyPr>
          <a:lstStyle/>
          <a:p>
            <a:pPr algn="r">
              <a:spcBef>
                <a:spcPct val="50000"/>
              </a:spcBef>
            </a:pPr>
            <a:r>
              <a:rPr lang="en-US" dirty="0" smtClean="0">
                <a:solidFill>
                  <a:srgbClr val="CC0000"/>
                </a:solidFill>
                <a:latin typeface="Calibri" pitchFamily="34" charset="0"/>
              </a:rPr>
              <a:t>[Demo: Q-learning – auto – cliff grid (L11D1)]</a:t>
            </a:r>
            <a:endParaRPr lang="en-US" dirty="0">
              <a:solidFill>
                <a:srgbClr val="CC0000"/>
              </a:solidFill>
              <a:latin typeface="Calibri"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vs. Exploitation</a:t>
            </a:r>
            <a:endParaRPr lang="en-US" dirty="0"/>
          </a:p>
        </p:txBody>
      </p:sp>
      <p:sp>
        <p:nvSpPr>
          <p:cNvPr id="3" name="Content Placeholder 2"/>
          <p:cNvSpPr>
            <a:spLocks noGrp="1"/>
          </p:cNvSpPr>
          <p:nvPr>
            <p:ph idx="1"/>
          </p:nvPr>
        </p:nvSpPr>
        <p:spPr/>
        <p:txBody>
          <a:bodyPr/>
          <a:lstStyle/>
          <a:p>
            <a:endParaRPr lang="en-US"/>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90700" y="914400"/>
            <a:ext cx="8572500" cy="5715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smtClean="0"/>
              <a:t>How to Explore?</a:t>
            </a:r>
          </a:p>
        </p:txBody>
      </p:sp>
      <p:sp>
        <p:nvSpPr>
          <p:cNvPr id="23555" name="Rectangle 3"/>
          <p:cNvSpPr>
            <a:spLocks noGrp="1" noChangeArrowheads="1"/>
          </p:cNvSpPr>
          <p:nvPr>
            <p:ph idx="1"/>
          </p:nvPr>
        </p:nvSpPr>
        <p:spPr>
          <a:xfrm>
            <a:off x="457200" y="1447800"/>
            <a:ext cx="8001000" cy="5029200"/>
          </a:xfrm>
        </p:spPr>
        <p:txBody>
          <a:bodyPr/>
          <a:lstStyle/>
          <a:p>
            <a:pPr>
              <a:lnSpc>
                <a:spcPct val="90000"/>
              </a:lnSpc>
            </a:pPr>
            <a:r>
              <a:rPr lang="en-US" dirty="0" smtClean="0"/>
              <a:t>Several schemes for forcing exploration</a:t>
            </a:r>
          </a:p>
          <a:p>
            <a:pPr lvl="1">
              <a:lnSpc>
                <a:spcPct val="90000"/>
              </a:lnSpc>
            </a:pPr>
            <a:r>
              <a:rPr lang="en-US" dirty="0" smtClean="0"/>
              <a:t>Simplest: random actions (</a:t>
            </a:r>
            <a:r>
              <a:rPr lang="en-US" dirty="0" smtClean="0">
                <a:sym typeface="Symbol" pitchFamily="18" charset="2"/>
              </a:rPr>
              <a:t>-greedy)</a:t>
            </a:r>
            <a:endParaRPr lang="en-US" dirty="0" smtClean="0"/>
          </a:p>
          <a:p>
            <a:pPr lvl="2">
              <a:lnSpc>
                <a:spcPct val="90000"/>
              </a:lnSpc>
            </a:pPr>
            <a:r>
              <a:rPr lang="en-US" dirty="0" smtClean="0"/>
              <a:t>Every time step, flip a coin</a:t>
            </a:r>
          </a:p>
          <a:p>
            <a:pPr lvl="2">
              <a:lnSpc>
                <a:spcPct val="90000"/>
              </a:lnSpc>
            </a:pPr>
            <a:r>
              <a:rPr lang="en-US" dirty="0" smtClean="0"/>
              <a:t>With (small) probability </a:t>
            </a:r>
            <a:r>
              <a:rPr lang="en-US" dirty="0" smtClean="0">
                <a:sym typeface="Symbol" pitchFamily="18" charset="2"/>
              </a:rPr>
              <a:t>, act randomly</a:t>
            </a:r>
          </a:p>
          <a:p>
            <a:pPr lvl="2">
              <a:lnSpc>
                <a:spcPct val="90000"/>
              </a:lnSpc>
            </a:pPr>
            <a:r>
              <a:rPr lang="en-US" dirty="0" smtClean="0"/>
              <a:t>With (large) probability 1-</a:t>
            </a:r>
            <a:r>
              <a:rPr lang="en-US" dirty="0" smtClean="0">
                <a:sym typeface="Symbol" pitchFamily="18" charset="2"/>
              </a:rPr>
              <a:t>, act on current policy</a:t>
            </a:r>
          </a:p>
          <a:p>
            <a:pPr lvl="2">
              <a:lnSpc>
                <a:spcPct val="90000"/>
              </a:lnSpc>
            </a:pPr>
            <a:endParaRPr lang="en-US" dirty="0" smtClean="0">
              <a:sym typeface="Symbol" pitchFamily="18" charset="2"/>
            </a:endParaRPr>
          </a:p>
        </p:txBody>
      </p:sp>
      <p:pic>
        <p:nvPicPr>
          <p:cNvPr id="17409"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4391" y="1600200"/>
            <a:ext cx="3348017" cy="42672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smtClean="0"/>
              <a:t>How to Explore?</a:t>
            </a:r>
          </a:p>
        </p:txBody>
      </p:sp>
      <p:sp>
        <p:nvSpPr>
          <p:cNvPr id="23555" name="Rectangle 3"/>
          <p:cNvSpPr>
            <a:spLocks noGrp="1" noChangeArrowheads="1"/>
          </p:cNvSpPr>
          <p:nvPr>
            <p:ph idx="1"/>
          </p:nvPr>
        </p:nvSpPr>
        <p:spPr>
          <a:xfrm>
            <a:off x="457200" y="1447800"/>
            <a:ext cx="8001000" cy="5029200"/>
          </a:xfrm>
        </p:spPr>
        <p:txBody>
          <a:bodyPr/>
          <a:lstStyle/>
          <a:p>
            <a:pPr>
              <a:lnSpc>
                <a:spcPct val="90000"/>
              </a:lnSpc>
            </a:pPr>
            <a:r>
              <a:rPr lang="en-US" dirty="0" smtClean="0"/>
              <a:t>Several schemes for forcing exploration</a:t>
            </a:r>
          </a:p>
          <a:p>
            <a:pPr lvl="1">
              <a:lnSpc>
                <a:spcPct val="90000"/>
              </a:lnSpc>
            </a:pPr>
            <a:r>
              <a:rPr lang="en-US" dirty="0" smtClean="0"/>
              <a:t>Simplest: random actions (</a:t>
            </a:r>
            <a:r>
              <a:rPr lang="en-US" dirty="0" smtClean="0">
                <a:sym typeface="Symbol" pitchFamily="18" charset="2"/>
              </a:rPr>
              <a:t>-greedy)</a:t>
            </a:r>
            <a:endParaRPr lang="en-US" dirty="0" smtClean="0"/>
          </a:p>
          <a:p>
            <a:pPr lvl="2">
              <a:lnSpc>
                <a:spcPct val="90000"/>
              </a:lnSpc>
            </a:pPr>
            <a:r>
              <a:rPr lang="en-US" dirty="0" smtClean="0"/>
              <a:t>Every time step, flip a coin</a:t>
            </a:r>
          </a:p>
          <a:p>
            <a:pPr lvl="2">
              <a:lnSpc>
                <a:spcPct val="90000"/>
              </a:lnSpc>
            </a:pPr>
            <a:r>
              <a:rPr lang="en-US" dirty="0" smtClean="0"/>
              <a:t>With (small) probability </a:t>
            </a:r>
            <a:r>
              <a:rPr lang="en-US" dirty="0" smtClean="0">
                <a:sym typeface="Symbol" pitchFamily="18" charset="2"/>
              </a:rPr>
              <a:t>, act randomly</a:t>
            </a:r>
          </a:p>
          <a:p>
            <a:pPr lvl="2">
              <a:lnSpc>
                <a:spcPct val="90000"/>
              </a:lnSpc>
            </a:pPr>
            <a:r>
              <a:rPr lang="en-US" dirty="0" smtClean="0"/>
              <a:t>With (large) probability 1-</a:t>
            </a:r>
            <a:r>
              <a:rPr lang="en-US" dirty="0" smtClean="0">
                <a:sym typeface="Symbol" pitchFamily="18" charset="2"/>
              </a:rPr>
              <a:t>, act on current policy</a:t>
            </a:r>
          </a:p>
          <a:p>
            <a:pPr lvl="2">
              <a:lnSpc>
                <a:spcPct val="90000"/>
              </a:lnSpc>
            </a:pPr>
            <a:endParaRPr lang="en-US" dirty="0" smtClean="0">
              <a:sym typeface="Symbol" pitchFamily="18" charset="2"/>
            </a:endParaRPr>
          </a:p>
          <a:p>
            <a:pPr lvl="1">
              <a:lnSpc>
                <a:spcPct val="90000"/>
              </a:lnSpc>
            </a:pPr>
            <a:r>
              <a:rPr lang="en-US" dirty="0" smtClean="0">
                <a:sym typeface="Symbol" pitchFamily="18" charset="2"/>
              </a:rPr>
              <a:t>Problems with random actions?</a:t>
            </a:r>
          </a:p>
          <a:p>
            <a:pPr lvl="2">
              <a:lnSpc>
                <a:spcPct val="90000"/>
              </a:lnSpc>
            </a:pPr>
            <a:r>
              <a:rPr lang="en-US" dirty="0" smtClean="0">
                <a:sym typeface="Symbol" pitchFamily="18" charset="2"/>
              </a:rPr>
              <a:t>You do eventually explore the space, but keep thrashing around once learning is done</a:t>
            </a:r>
          </a:p>
          <a:p>
            <a:pPr lvl="2">
              <a:lnSpc>
                <a:spcPct val="90000"/>
              </a:lnSpc>
            </a:pPr>
            <a:r>
              <a:rPr lang="en-US" dirty="0" smtClean="0">
                <a:sym typeface="Symbol" pitchFamily="18" charset="2"/>
              </a:rPr>
              <a:t>One solution: lower  over time</a:t>
            </a:r>
          </a:p>
          <a:p>
            <a:pPr lvl="2">
              <a:lnSpc>
                <a:spcPct val="90000"/>
              </a:lnSpc>
            </a:pPr>
            <a:r>
              <a:rPr lang="en-US" dirty="0" smtClean="0">
                <a:sym typeface="Symbol" pitchFamily="18" charset="2"/>
              </a:rPr>
              <a:t>Another solution: exploration functions</a:t>
            </a:r>
          </a:p>
          <a:p>
            <a:pPr>
              <a:lnSpc>
                <a:spcPct val="90000"/>
              </a:lnSpc>
            </a:pPr>
            <a:endParaRPr lang="en-US" dirty="0" smtClean="0">
              <a:sym typeface="Symbol" pitchFamily="18" charset="2"/>
            </a:endParaRPr>
          </a:p>
        </p:txBody>
      </p:sp>
      <p:pic>
        <p:nvPicPr>
          <p:cNvPr id="17409"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4391" y="1600200"/>
            <a:ext cx="3348017" cy="4267200"/>
          </a:xfrm>
          <a:prstGeom prst="rect">
            <a:avLst/>
          </a:prstGeom>
          <a:noFill/>
        </p:spPr>
      </p:pic>
    </p:spTree>
    <p:extLst>
      <p:ext uri="{BB962C8B-B14F-4D97-AF65-F5344CB8AC3E}">
        <p14:creationId xmlns:p14="http://schemas.microsoft.com/office/powerpoint/2010/main" val="2135974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Exploration Functions</a:t>
            </a:r>
          </a:p>
        </p:txBody>
      </p:sp>
      <p:sp>
        <p:nvSpPr>
          <p:cNvPr id="24579" name="Rectangle 3"/>
          <p:cNvSpPr>
            <a:spLocks noGrp="1" noChangeArrowheads="1"/>
          </p:cNvSpPr>
          <p:nvPr>
            <p:ph idx="1"/>
          </p:nvPr>
        </p:nvSpPr>
        <p:spPr>
          <a:xfrm>
            <a:off x="304800" y="1219200"/>
            <a:ext cx="11506200" cy="4729164"/>
          </a:xfrm>
        </p:spPr>
        <p:txBody>
          <a:bodyPr/>
          <a:lstStyle/>
          <a:p>
            <a:r>
              <a:rPr lang="en-US" sz="2800" dirty="0" smtClean="0"/>
              <a:t>When to explore?</a:t>
            </a:r>
          </a:p>
          <a:p>
            <a:pPr lvl="1"/>
            <a:r>
              <a:rPr lang="en-US" sz="2400" dirty="0" smtClean="0"/>
              <a:t>Random actions: explore a fixed amount</a:t>
            </a:r>
          </a:p>
          <a:p>
            <a:pPr lvl="1"/>
            <a:r>
              <a:rPr lang="en-US" sz="2400" dirty="0" smtClean="0"/>
              <a:t>Better idea: explore areas whose badness is not</a:t>
            </a:r>
          </a:p>
          <a:p>
            <a:pPr lvl="1">
              <a:spcBef>
                <a:spcPts val="76"/>
              </a:spcBef>
              <a:buNone/>
            </a:pPr>
            <a:r>
              <a:rPr lang="en-US" sz="2400" dirty="0" smtClean="0"/>
              <a:t>	(yet) established, eventually stop exploring</a:t>
            </a:r>
          </a:p>
          <a:p>
            <a:pPr lvl="4"/>
            <a:endParaRPr lang="en-US" sz="1600" dirty="0" smtClean="0"/>
          </a:p>
          <a:p>
            <a:r>
              <a:rPr lang="en-US" sz="2800" dirty="0" smtClean="0"/>
              <a:t>Exploration function</a:t>
            </a:r>
          </a:p>
          <a:p>
            <a:pPr lvl="1"/>
            <a:r>
              <a:rPr lang="en-US" sz="2400" dirty="0" smtClean="0"/>
              <a:t>Takes a value estimate u and a visit count n, and</a:t>
            </a:r>
          </a:p>
          <a:p>
            <a:pPr lvl="1">
              <a:spcBef>
                <a:spcPts val="76"/>
              </a:spcBef>
              <a:buNone/>
            </a:pPr>
            <a:r>
              <a:rPr lang="en-US" sz="2400" dirty="0" smtClean="0"/>
              <a:t>	returns an optimistic utility, e.g.</a:t>
            </a:r>
          </a:p>
          <a:p>
            <a:pPr lvl="1">
              <a:buNone/>
            </a:pPr>
            <a:endParaRPr lang="en-US" sz="2400" dirty="0" smtClean="0"/>
          </a:p>
          <a:p>
            <a:pPr lvl="1"/>
            <a:endParaRPr lang="en-US" dirty="0" smtClean="0"/>
          </a:p>
          <a:p>
            <a:pPr lvl="1"/>
            <a:endParaRPr lang="en-US" sz="2400" dirty="0" smtClean="0"/>
          </a:p>
          <a:p>
            <a:pPr lvl="1"/>
            <a:r>
              <a:rPr lang="en-US" sz="2400" dirty="0" smtClean="0"/>
              <a:t>Note: this propagates the “bonus” back to states that lead to unknown states as well!</a:t>
            </a:r>
          </a:p>
          <a:p>
            <a:pPr lvl="1">
              <a:buNone/>
            </a:pPr>
            <a:r>
              <a:rPr lang="en-US" sz="2400" dirty="0" smtClean="0"/>
              <a:t>				</a:t>
            </a:r>
          </a:p>
        </p:txBody>
      </p:sp>
      <p:pic>
        <p:nvPicPr>
          <p:cNvPr id="39938"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341512" y="1219564"/>
            <a:ext cx="4621888" cy="3352072"/>
          </a:xfrm>
          <a:prstGeom prst="rect">
            <a:avLst/>
          </a:prstGeom>
          <a:noFill/>
        </p:spPr>
      </p:pic>
      <p:pic>
        <p:nvPicPr>
          <p:cNvPr id="15" name="Picture 14" descr="txp_fig"/>
          <p:cNvPicPr>
            <a:picLocks noChangeAspect="1"/>
          </p:cNvPicPr>
          <p:nvPr>
            <p:custDataLst>
              <p:tags r:id="rId1"/>
            </p:custDataLst>
          </p:nvPr>
        </p:nvPicPr>
        <p:blipFill>
          <a:blip r:embed="rId7" cstate="print"/>
          <a:stretch>
            <a:fillRect/>
          </a:stretch>
        </p:blipFill>
        <p:spPr bwMode="auto">
          <a:xfrm>
            <a:off x="5190978" y="4261336"/>
            <a:ext cx="2495069" cy="304596"/>
          </a:xfrm>
          <a:prstGeom prst="rect">
            <a:avLst/>
          </a:prstGeom>
          <a:noFill/>
          <a:ln/>
          <a:effectLst/>
        </p:spPr>
      </p:pic>
      <p:pic>
        <p:nvPicPr>
          <p:cNvPr id="9" name="Picture 8" descr="txp_fig"/>
          <p:cNvPicPr>
            <a:picLocks noChangeAspect="1"/>
          </p:cNvPicPr>
          <p:nvPr>
            <p:custDataLst>
              <p:tags r:id="rId2"/>
            </p:custDataLst>
          </p:nvPr>
        </p:nvPicPr>
        <p:blipFill>
          <a:blip r:embed="rId8" cstate="print"/>
          <a:stretch>
            <a:fillRect/>
          </a:stretch>
        </p:blipFill>
        <p:spPr bwMode="auto">
          <a:xfrm>
            <a:off x="4175618" y="5422668"/>
            <a:ext cx="6339982" cy="444732"/>
          </a:xfrm>
          <a:prstGeom prst="rect">
            <a:avLst/>
          </a:prstGeom>
          <a:noFill/>
          <a:ln/>
          <a:effectLst/>
        </p:spPr>
      </p:pic>
      <p:sp>
        <p:nvSpPr>
          <p:cNvPr id="11" name="TextBox 10"/>
          <p:cNvSpPr txBox="1"/>
          <p:nvPr/>
        </p:nvSpPr>
        <p:spPr>
          <a:xfrm>
            <a:off x="1447800" y="5348056"/>
            <a:ext cx="3048000" cy="461665"/>
          </a:xfrm>
          <a:prstGeom prst="rect">
            <a:avLst/>
          </a:prstGeom>
          <a:noFill/>
        </p:spPr>
        <p:txBody>
          <a:bodyPr wrap="square" rtlCol="0">
            <a:spAutoFit/>
          </a:bodyPr>
          <a:lstStyle/>
          <a:p>
            <a:r>
              <a:rPr lang="en-US" sz="2400" dirty="0" smtClean="0">
                <a:latin typeface="Calibri" pitchFamily="34" charset="0"/>
              </a:rPr>
              <a:t>Modified Q-Update:</a:t>
            </a:r>
            <a:endParaRPr lang="en-US" sz="2400" dirty="0">
              <a:latin typeface="Calibri" pitchFamily="34" charset="0"/>
            </a:endParaRPr>
          </a:p>
        </p:txBody>
      </p:sp>
      <p:pic>
        <p:nvPicPr>
          <p:cNvPr id="16" name="Picture 15" descr="txp_fig"/>
          <p:cNvPicPr>
            <a:picLocks noChangeAspect="1"/>
          </p:cNvPicPr>
          <p:nvPr>
            <p:custDataLst>
              <p:tags r:id="rId3"/>
            </p:custDataLst>
          </p:nvPr>
        </p:nvPicPr>
        <p:blipFill>
          <a:blip r:embed="rId9" cstate="print"/>
          <a:stretch>
            <a:fillRect/>
          </a:stretch>
        </p:blipFill>
        <p:spPr bwMode="auto">
          <a:xfrm>
            <a:off x="4171950" y="4813068"/>
            <a:ext cx="4771074" cy="444715"/>
          </a:xfrm>
          <a:prstGeom prst="rect">
            <a:avLst/>
          </a:prstGeom>
          <a:noFill/>
          <a:ln/>
          <a:effectLst/>
        </p:spPr>
      </p:pic>
      <p:sp>
        <p:nvSpPr>
          <p:cNvPr id="14" name="TextBox 13"/>
          <p:cNvSpPr txBox="1"/>
          <p:nvPr/>
        </p:nvSpPr>
        <p:spPr>
          <a:xfrm>
            <a:off x="1447800" y="4738456"/>
            <a:ext cx="3048000" cy="461665"/>
          </a:xfrm>
          <a:prstGeom prst="rect">
            <a:avLst/>
          </a:prstGeom>
          <a:noFill/>
        </p:spPr>
        <p:txBody>
          <a:bodyPr wrap="square" rtlCol="0">
            <a:spAutoFit/>
          </a:bodyPr>
          <a:lstStyle/>
          <a:p>
            <a:r>
              <a:rPr lang="en-US" sz="2400" dirty="0" smtClean="0">
                <a:latin typeface="Calibri" pitchFamily="34" charset="0"/>
              </a:rPr>
              <a:t>Regular Q-Update:</a:t>
            </a:r>
            <a:endParaRPr lang="en-US" sz="2400" dirty="0">
              <a:latin typeface="Calibri"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7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7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Regret</a:t>
            </a:r>
            <a:endParaRPr lang="en-US" dirty="0"/>
          </a:p>
        </p:txBody>
      </p:sp>
      <p:sp>
        <p:nvSpPr>
          <p:cNvPr id="3" name="Content Placeholder 2"/>
          <p:cNvSpPr>
            <a:spLocks noGrp="1"/>
          </p:cNvSpPr>
          <p:nvPr>
            <p:ph idx="1"/>
          </p:nvPr>
        </p:nvSpPr>
        <p:spPr>
          <a:xfrm>
            <a:off x="406400" y="1366836"/>
            <a:ext cx="4927600" cy="4729164"/>
          </a:xfrm>
        </p:spPr>
        <p:txBody>
          <a:bodyPr/>
          <a:lstStyle/>
          <a:p>
            <a:r>
              <a:rPr lang="en-US" sz="2200" dirty="0" smtClean="0"/>
              <a:t>Even if you learn the optimal policy, you still make mistakes along the way!</a:t>
            </a:r>
          </a:p>
          <a:p>
            <a:r>
              <a:rPr lang="en-US" sz="2200" dirty="0" smtClean="0"/>
              <a:t>Regret is a measure of your total mistake cost: the difference between your (expected) rewards, including youthful </a:t>
            </a:r>
            <a:r>
              <a:rPr lang="en-US" sz="2200" dirty="0" err="1" smtClean="0"/>
              <a:t>suboptimality</a:t>
            </a:r>
            <a:r>
              <a:rPr lang="en-US" sz="2200" dirty="0" smtClean="0"/>
              <a:t>, and optimal (expected) rewards</a:t>
            </a:r>
          </a:p>
          <a:p>
            <a:r>
              <a:rPr lang="en-US" sz="2200" dirty="0" smtClean="0"/>
              <a:t>Minimizing regret goes beyond learning to be optimal – it requires optimally learning to be optimal</a:t>
            </a:r>
          </a:p>
          <a:p>
            <a:r>
              <a:rPr lang="en-US" sz="2200" dirty="0" smtClean="0"/>
              <a:t>Example: random exploration and exploration functions both end up optimal, but random exploration has higher regret</a:t>
            </a:r>
            <a:endParaRPr lang="en-US" sz="2200"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49758" y="1447800"/>
            <a:ext cx="6889574" cy="457200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Approximate Q-Learning</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5200" y="1295401"/>
            <a:ext cx="5105400" cy="4941964"/>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smtClean="0"/>
              <a:t>Review: Reinforcement Learning</a:t>
            </a:r>
          </a:p>
        </p:txBody>
      </p:sp>
      <p:sp>
        <p:nvSpPr>
          <p:cNvPr id="1028" name="Rectangle 3"/>
          <p:cNvSpPr>
            <a:spLocks noGrp="1" noChangeArrowheads="1"/>
          </p:cNvSpPr>
          <p:nvPr>
            <p:ph idx="1"/>
          </p:nvPr>
        </p:nvSpPr>
        <p:spPr/>
        <p:txBody>
          <a:bodyPr/>
          <a:lstStyle/>
          <a:p>
            <a:r>
              <a:rPr lang="en-US" sz="2800" dirty="0" smtClean="0"/>
              <a:t>We still assume an MDP:</a:t>
            </a:r>
          </a:p>
          <a:p>
            <a:pPr lvl="1"/>
            <a:r>
              <a:rPr lang="en-US" sz="2400" dirty="0" smtClean="0"/>
              <a:t>A </a:t>
            </a:r>
            <a:r>
              <a:rPr lang="en-US" sz="2400" dirty="0" smtClean="0">
                <a:solidFill>
                  <a:srgbClr val="C00000"/>
                </a:solidFill>
              </a:rPr>
              <a:t>set of states s </a:t>
            </a:r>
            <a:r>
              <a:rPr lang="en-US" sz="2400" dirty="0" smtClean="0">
                <a:solidFill>
                  <a:srgbClr val="C00000"/>
                </a:solidFill>
                <a:sym typeface="Symbol" pitchFamily="18" charset="2"/>
              </a:rPr>
              <a:t> </a:t>
            </a:r>
            <a:r>
              <a:rPr lang="en-US" sz="2400" dirty="0" smtClean="0">
                <a:solidFill>
                  <a:srgbClr val="C00000"/>
                </a:solidFill>
              </a:rPr>
              <a:t>S</a:t>
            </a:r>
          </a:p>
          <a:p>
            <a:pPr lvl="1"/>
            <a:r>
              <a:rPr lang="en-US" sz="2400" dirty="0" smtClean="0"/>
              <a:t>A </a:t>
            </a:r>
            <a:r>
              <a:rPr lang="en-US" sz="2400" dirty="0" smtClean="0">
                <a:solidFill>
                  <a:srgbClr val="C00000"/>
                </a:solidFill>
              </a:rPr>
              <a:t>set of actions (per state) A</a:t>
            </a:r>
          </a:p>
          <a:p>
            <a:pPr lvl="1"/>
            <a:r>
              <a:rPr lang="en-US" sz="2400" dirty="0" smtClean="0"/>
              <a:t>A </a:t>
            </a:r>
            <a:r>
              <a:rPr lang="en-US" sz="2400" dirty="0" smtClean="0">
                <a:solidFill>
                  <a:srgbClr val="C00000"/>
                </a:solidFill>
              </a:rPr>
              <a:t>model T(</a:t>
            </a:r>
            <a:r>
              <a:rPr lang="en-US" sz="2400" dirty="0" err="1" smtClean="0">
                <a:solidFill>
                  <a:srgbClr val="C00000"/>
                </a:solidFill>
              </a:rPr>
              <a:t>s,a,s</a:t>
            </a:r>
            <a:r>
              <a:rPr lang="en-US" sz="2400" dirty="0" smtClean="0">
                <a:solidFill>
                  <a:srgbClr val="C00000"/>
                </a:solidFill>
              </a:rPr>
              <a:t>’)</a:t>
            </a:r>
          </a:p>
          <a:p>
            <a:pPr lvl="1"/>
            <a:r>
              <a:rPr lang="en-US" sz="2400" dirty="0" smtClean="0"/>
              <a:t>A </a:t>
            </a:r>
            <a:r>
              <a:rPr lang="en-US" sz="2400" dirty="0" smtClean="0">
                <a:solidFill>
                  <a:srgbClr val="C00000"/>
                </a:solidFill>
              </a:rPr>
              <a:t>reward function R(</a:t>
            </a:r>
            <a:r>
              <a:rPr lang="en-US" sz="2400" dirty="0" err="1" smtClean="0">
                <a:solidFill>
                  <a:srgbClr val="C00000"/>
                </a:solidFill>
              </a:rPr>
              <a:t>s,a,s</a:t>
            </a:r>
            <a:r>
              <a:rPr lang="en-US" sz="2400" dirty="0" smtClean="0">
                <a:solidFill>
                  <a:srgbClr val="C00000"/>
                </a:solidFill>
              </a:rPr>
              <a:t>’)</a:t>
            </a:r>
          </a:p>
          <a:p>
            <a:r>
              <a:rPr lang="en-US" sz="2800" dirty="0" smtClean="0"/>
              <a:t>Still looking for a policy </a:t>
            </a:r>
            <a:r>
              <a:rPr lang="en-US" sz="2800" dirty="0" smtClean="0">
                <a:solidFill>
                  <a:srgbClr val="CC0000"/>
                </a:solidFill>
                <a:sym typeface="Symbol" pitchFamily="18" charset="2"/>
              </a:rPr>
              <a:t>(s)</a:t>
            </a:r>
          </a:p>
          <a:p>
            <a:pPr lvl="1"/>
            <a:endParaRPr lang="en-US" sz="2400" dirty="0" smtClean="0">
              <a:sym typeface="Symbol" pitchFamily="18" charset="2"/>
            </a:endParaRPr>
          </a:p>
          <a:p>
            <a:r>
              <a:rPr lang="en-US" sz="2800" dirty="0" smtClean="0">
                <a:sym typeface="Symbol" pitchFamily="18" charset="2"/>
              </a:rPr>
              <a:t>New twist: </a:t>
            </a:r>
            <a:r>
              <a:rPr lang="en-US" sz="2800" dirty="0" smtClean="0">
                <a:solidFill>
                  <a:srgbClr val="C00000"/>
                </a:solidFill>
                <a:sym typeface="Symbol" pitchFamily="18" charset="2"/>
              </a:rPr>
              <a:t>don’t know T or R</a:t>
            </a:r>
            <a:r>
              <a:rPr lang="en-US" sz="2800" dirty="0" smtClean="0">
                <a:sym typeface="Symbol" pitchFamily="18" charset="2"/>
              </a:rPr>
              <a:t>, so must try out actions</a:t>
            </a:r>
          </a:p>
          <a:p>
            <a:pPr lvl="1"/>
            <a:endParaRPr lang="en-US" sz="2400" dirty="0">
              <a:solidFill>
                <a:srgbClr val="CC0000"/>
              </a:solidFill>
              <a:sym typeface="Symbol" pitchFamily="18" charset="2"/>
            </a:endParaRPr>
          </a:p>
          <a:p>
            <a:r>
              <a:rPr lang="en-US" sz="2800" dirty="0" smtClean="0">
                <a:sym typeface="Symbol" pitchFamily="18" charset="2"/>
              </a:rPr>
              <a:t>Big idea: </a:t>
            </a:r>
            <a:r>
              <a:rPr lang="en-US" sz="2800" dirty="0" smtClean="0">
                <a:solidFill>
                  <a:srgbClr val="C00000"/>
                </a:solidFill>
                <a:sym typeface="Symbol" pitchFamily="18" charset="2"/>
              </a:rPr>
              <a:t>Compute all averages over T using sample outcomes</a:t>
            </a: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3877" y="1524000"/>
            <a:ext cx="4484846" cy="239776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smtClean="0"/>
              <a:t>Generalizing Across States</a:t>
            </a:r>
          </a:p>
        </p:txBody>
      </p:sp>
      <p:sp>
        <p:nvSpPr>
          <p:cNvPr id="1799171" name="Rectangle 3"/>
          <p:cNvSpPr>
            <a:spLocks noGrp="1" noChangeArrowheads="1"/>
          </p:cNvSpPr>
          <p:nvPr>
            <p:ph idx="1"/>
          </p:nvPr>
        </p:nvSpPr>
        <p:spPr>
          <a:xfrm>
            <a:off x="406400" y="1397001"/>
            <a:ext cx="6985000" cy="4729164"/>
          </a:xfrm>
        </p:spPr>
        <p:txBody>
          <a:bodyPr/>
          <a:lstStyle/>
          <a:p>
            <a:pPr>
              <a:lnSpc>
                <a:spcPct val="90000"/>
              </a:lnSpc>
            </a:pPr>
            <a:r>
              <a:rPr lang="en-US" sz="2400" dirty="0" smtClean="0"/>
              <a:t>Basic Q-Learning keeps a table of all q-values</a:t>
            </a:r>
          </a:p>
          <a:p>
            <a:pPr lvl="2">
              <a:lnSpc>
                <a:spcPct val="90000"/>
              </a:lnSpc>
            </a:pPr>
            <a:endParaRPr lang="en-US" sz="1800" dirty="0" smtClean="0"/>
          </a:p>
          <a:p>
            <a:pPr>
              <a:lnSpc>
                <a:spcPct val="90000"/>
              </a:lnSpc>
            </a:pPr>
            <a:r>
              <a:rPr lang="en-US" sz="2400" dirty="0" smtClean="0"/>
              <a:t>In realistic situations, we cannot possibly learn about every single state!</a:t>
            </a:r>
          </a:p>
          <a:p>
            <a:pPr lvl="1">
              <a:lnSpc>
                <a:spcPct val="90000"/>
              </a:lnSpc>
            </a:pPr>
            <a:r>
              <a:rPr lang="en-US" sz="2000" dirty="0" smtClean="0"/>
              <a:t>Too many states to visit them all in training</a:t>
            </a:r>
          </a:p>
          <a:p>
            <a:pPr lvl="1">
              <a:lnSpc>
                <a:spcPct val="90000"/>
              </a:lnSpc>
            </a:pPr>
            <a:r>
              <a:rPr lang="en-US" sz="2000" dirty="0" smtClean="0"/>
              <a:t>Too many states to hold the q-tables in memory</a:t>
            </a:r>
          </a:p>
          <a:p>
            <a:pPr lvl="2">
              <a:lnSpc>
                <a:spcPct val="90000"/>
              </a:lnSpc>
            </a:pPr>
            <a:endParaRPr lang="en-US" sz="1800" dirty="0" smtClean="0"/>
          </a:p>
          <a:p>
            <a:pPr>
              <a:lnSpc>
                <a:spcPct val="90000"/>
              </a:lnSpc>
            </a:pPr>
            <a:r>
              <a:rPr lang="en-US" sz="2400" dirty="0" smtClean="0"/>
              <a:t>Instead, we want to generalize:</a:t>
            </a:r>
          </a:p>
          <a:p>
            <a:pPr lvl="1">
              <a:lnSpc>
                <a:spcPct val="90000"/>
              </a:lnSpc>
            </a:pPr>
            <a:r>
              <a:rPr lang="en-US" sz="2000" dirty="0" smtClean="0"/>
              <a:t>Learn about some small number of training states from experience</a:t>
            </a:r>
          </a:p>
          <a:p>
            <a:pPr lvl="1">
              <a:lnSpc>
                <a:spcPct val="90000"/>
              </a:lnSpc>
            </a:pPr>
            <a:r>
              <a:rPr lang="en-US" sz="2000" dirty="0" smtClean="0"/>
              <a:t>Generalize that experience to new, similar situations</a:t>
            </a:r>
          </a:p>
          <a:p>
            <a:pPr lvl="1">
              <a:lnSpc>
                <a:spcPct val="90000"/>
              </a:lnSpc>
            </a:pPr>
            <a:r>
              <a:rPr lang="en-US" sz="2000" dirty="0" smtClean="0"/>
              <a:t>This is a fundamental idea in machine learning, and we’ll see it over and over again</a:t>
            </a:r>
          </a:p>
          <a:p>
            <a:pPr lvl="1">
              <a:lnSpc>
                <a:spcPct val="90000"/>
              </a:lnSpc>
            </a:pPr>
            <a:endParaRPr lang="en-US" sz="2000" dirty="0" smtClean="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15200" y="3657918"/>
            <a:ext cx="4677116" cy="2914014"/>
          </a:xfrm>
          <a:prstGeom prst="rect">
            <a:avLst/>
          </a:prstGeom>
          <a:noFill/>
        </p:spPr>
      </p:pic>
      <p:pic>
        <p:nvPicPr>
          <p:cNvPr id="20"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162192" y="1320003"/>
            <a:ext cx="2971800" cy="2108756"/>
          </a:xfrm>
          <a:prstGeom prst="rect">
            <a:avLst/>
          </a:prstGeom>
          <a:noFill/>
        </p:spPr>
      </p:pic>
      <p:pic>
        <p:nvPicPr>
          <p:cNvPr id="3" name="Picture 2"/>
          <p:cNvPicPr>
            <a:picLocks noChangeAspect="1"/>
          </p:cNvPicPr>
          <p:nvPr/>
        </p:nvPicPr>
        <p:blipFill>
          <a:blip r:embed="rId5"/>
          <a:stretch>
            <a:fillRect/>
          </a:stretch>
        </p:blipFill>
        <p:spPr>
          <a:xfrm>
            <a:off x="8991600" y="3428759"/>
            <a:ext cx="1295400" cy="8156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917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917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9917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9917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9917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9917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991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t>Flashback: Evaluation Functions</a:t>
            </a:r>
          </a:p>
        </p:txBody>
      </p:sp>
      <p:sp>
        <p:nvSpPr>
          <p:cNvPr id="19459" name="Rectangle 3"/>
          <p:cNvSpPr>
            <a:spLocks noGrp="1" noChangeArrowheads="1"/>
          </p:cNvSpPr>
          <p:nvPr>
            <p:ph idx="1"/>
          </p:nvPr>
        </p:nvSpPr>
        <p:spPr>
          <a:xfrm>
            <a:off x="1676400" y="1295400"/>
            <a:ext cx="11506200" cy="4953000"/>
          </a:xfrm>
        </p:spPr>
        <p:txBody>
          <a:bodyPr/>
          <a:lstStyle/>
          <a:p>
            <a:pPr eaLnBrk="1" hangingPunct="1">
              <a:lnSpc>
                <a:spcPct val="80000"/>
              </a:lnSpc>
            </a:pPr>
            <a:r>
              <a:rPr lang="en-US" sz="2400" dirty="0" smtClean="0"/>
              <a:t>Evaluation functions score non-terminals in depth-limited search</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Ideal function: returns the actual </a:t>
            </a:r>
            <a:r>
              <a:rPr lang="en-US" sz="2400" dirty="0" err="1" smtClean="0"/>
              <a:t>minimax</a:t>
            </a:r>
            <a:r>
              <a:rPr lang="en-US" sz="2400" dirty="0" smtClean="0"/>
              <a:t> value of the position</a:t>
            </a:r>
          </a:p>
          <a:p>
            <a:pPr eaLnBrk="1" hangingPunct="1">
              <a:lnSpc>
                <a:spcPct val="80000"/>
              </a:lnSpc>
            </a:pPr>
            <a:r>
              <a:rPr lang="en-US" sz="2400" dirty="0" smtClean="0"/>
              <a:t>In practice: typically weighted linear sum of features:</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e.g.  </a:t>
            </a:r>
            <a:r>
              <a:rPr lang="en-US" sz="2400" i="1" dirty="0" smtClean="0">
                <a:solidFill>
                  <a:srgbClr val="CC0000"/>
                </a:solidFill>
                <a:latin typeface="Times New Roman" pitchFamily="18" charset="0"/>
                <a:cs typeface="Times New Roman" pitchFamily="18" charset="0"/>
              </a:rPr>
              <a:t>f</a:t>
            </a:r>
            <a:r>
              <a:rPr lang="en-US" sz="2400" baseline="-25000" dirty="0" smtClean="0">
                <a:solidFill>
                  <a:srgbClr val="CC0000"/>
                </a:solidFill>
              </a:rPr>
              <a:t>1</a:t>
            </a:r>
            <a:r>
              <a:rPr lang="en-US" sz="2400" dirty="0" smtClean="0">
                <a:solidFill>
                  <a:srgbClr val="CC0000"/>
                </a:solidFill>
              </a:rPr>
              <a:t>(</a:t>
            </a:r>
            <a:r>
              <a:rPr lang="en-US" sz="2400" i="1" dirty="0" smtClean="0">
                <a:solidFill>
                  <a:srgbClr val="CC0000"/>
                </a:solidFill>
                <a:latin typeface="Times New Roman" pitchFamily="18" charset="0"/>
                <a:cs typeface="Times New Roman" pitchFamily="18" charset="0"/>
              </a:rPr>
              <a:t>s</a:t>
            </a:r>
            <a:r>
              <a:rPr lang="en-US" sz="2400" dirty="0" smtClean="0">
                <a:solidFill>
                  <a:srgbClr val="CC0000"/>
                </a:solidFill>
              </a:rPr>
              <a:t>) = (num white queens – num black queens)</a:t>
            </a:r>
            <a:r>
              <a:rPr lang="en-US" sz="2400" dirty="0" smtClean="0"/>
              <a:t>, etc.</a:t>
            </a:r>
          </a:p>
        </p:txBody>
      </p:sp>
      <p:pic>
        <p:nvPicPr>
          <p:cNvPr id="19460" name="Picture 22"/>
          <p:cNvPicPr>
            <a:picLocks noChangeAspect="1" noChangeArrowheads="1"/>
          </p:cNvPicPr>
          <p:nvPr/>
        </p:nvPicPr>
        <p:blipFill>
          <a:blip r:embed="rId3" cstate="print"/>
          <a:srcRect/>
          <a:stretch>
            <a:fillRect/>
          </a:stretch>
        </p:blipFill>
        <p:spPr bwMode="auto">
          <a:xfrm>
            <a:off x="2286000" y="1828800"/>
            <a:ext cx="21844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7877175" y="1828800"/>
            <a:ext cx="2257425"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2209800" y="5486400"/>
            <a:ext cx="7416800" cy="334963"/>
          </a:xfrm>
          <a:prstGeom prst="rect">
            <a:avLst/>
          </a:prstGeom>
          <a:noFill/>
          <a:ln w="9525">
            <a:noFill/>
            <a:miter lim="800000"/>
            <a:headEnd/>
            <a:tailEnd/>
          </a:ln>
        </p:spPr>
      </p:pic>
      <p:sp>
        <p:nvSpPr>
          <p:cNvPr id="19463" name="AutoShape 27"/>
          <p:cNvSpPr>
            <a:spLocks noChangeArrowheads="1"/>
          </p:cNvSpPr>
          <p:nvPr/>
        </p:nvSpPr>
        <p:spPr bwMode="auto">
          <a:xfrm>
            <a:off x="5967413"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4" name="AutoShape 28"/>
          <p:cNvSpPr>
            <a:spLocks noChangeArrowheads="1"/>
          </p:cNvSpPr>
          <p:nvPr/>
        </p:nvSpPr>
        <p:spPr bwMode="auto">
          <a:xfrm rot="10800000">
            <a:off x="5380038"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5" name="AutoShape 29"/>
          <p:cNvSpPr>
            <a:spLocks noChangeArrowheads="1"/>
          </p:cNvSpPr>
          <p:nvPr/>
        </p:nvSpPr>
        <p:spPr bwMode="auto">
          <a:xfrm rot="10800000">
            <a:off x="6469063"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6" name="AutoShape 30"/>
          <p:cNvSpPr>
            <a:spLocks noChangeArrowheads="1"/>
          </p:cNvSpPr>
          <p:nvPr/>
        </p:nvSpPr>
        <p:spPr bwMode="auto">
          <a:xfrm>
            <a:off x="50895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7" name="AutoShape 31"/>
          <p:cNvSpPr>
            <a:spLocks noChangeArrowheads="1"/>
          </p:cNvSpPr>
          <p:nvPr/>
        </p:nvSpPr>
        <p:spPr bwMode="auto">
          <a:xfrm>
            <a:off x="56991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8" name="AutoShape 32"/>
          <p:cNvSpPr>
            <a:spLocks noChangeArrowheads="1"/>
          </p:cNvSpPr>
          <p:nvPr/>
        </p:nvSpPr>
        <p:spPr bwMode="auto">
          <a:xfrm>
            <a:off x="61563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9" name="AutoShape 33"/>
          <p:cNvSpPr>
            <a:spLocks noChangeArrowheads="1"/>
          </p:cNvSpPr>
          <p:nvPr/>
        </p:nvSpPr>
        <p:spPr bwMode="auto">
          <a:xfrm>
            <a:off x="6805613"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19470" name="AutoShape 34"/>
          <p:cNvCxnSpPr>
            <a:cxnSpLocks noChangeShapeType="1"/>
            <a:stCxn id="19463" idx="3"/>
            <a:endCxn id="19464" idx="3"/>
          </p:cNvCxnSpPr>
          <p:nvPr/>
        </p:nvCxnSpPr>
        <p:spPr bwMode="auto">
          <a:xfrm flipH="1">
            <a:off x="5462588"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6051550"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5173663"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5464175"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6240463"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6553200"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66294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19477" name="AutoShape 41"/>
          <p:cNvCxnSpPr>
            <a:cxnSpLocks noChangeShapeType="1"/>
            <a:endCxn id="19463" idx="1"/>
          </p:cNvCxnSpPr>
          <p:nvPr/>
        </p:nvCxnSpPr>
        <p:spPr bwMode="auto">
          <a:xfrm flipV="1">
            <a:off x="4470400" y="2433638"/>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7010400"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6156325" y="3489325"/>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cxnSp>
        <p:nvCxnSpPr>
          <p:cNvPr id="19480" name="AutoShape 44"/>
          <p:cNvCxnSpPr>
            <a:cxnSpLocks noChangeShapeType="1"/>
            <a:stCxn id="19468" idx="3"/>
            <a:endCxn id="19479" idx="2"/>
          </p:cNvCxnSpPr>
          <p:nvPr/>
        </p:nvCxnSpPr>
        <p:spPr bwMode="auto">
          <a:xfrm flipH="1">
            <a:off x="6238875"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6324600"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842125" y="3505200"/>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sp>
        <p:nvSpPr>
          <p:cNvPr id="19483" name="AutoShape 47"/>
          <p:cNvSpPr>
            <a:spLocks noChangeArrowheads="1"/>
          </p:cNvSpPr>
          <p:nvPr/>
        </p:nvSpPr>
        <p:spPr bwMode="auto">
          <a:xfrm>
            <a:off x="59436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Tree>
    <p:extLst>
      <p:ext uri="{BB962C8B-B14F-4D97-AF65-F5344CB8AC3E}">
        <p14:creationId xmlns:p14="http://schemas.microsoft.com/office/powerpoint/2010/main" val="4942617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smtClean="0"/>
              <a:t>Linear Value Functions</a:t>
            </a:r>
          </a:p>
        </p:txBody>
      </p:sp>
      <p:sp>
        <p:nvSpPr>
          <p:cNvPr id="16387" name="Rectangle 3"/>
          <p:cNvSpPr>
            <a:spLocks noGrp="1" noChangeArrowheads="1"/>
          </p:cNvSpPr>
          <p:nvPr>
            <p:ph idx="1"/>
          </p:nvPr>
        </p:nvSpPr>
        <p:spPr>
          <a:xfrm>
            <a:off x="457200" y="1600200"/>
            <a:ext cx="10972800" cy="4876800"/>
          </a:xfrm>
        </p:spPr>
        <p:txBody>
          <a:bodyPr/>
          <a:lstStyle/>
          <a:p>
            <a:pPr>
              <a:lnSpc>
                <a:spcPct val="90000"/>
              </a:lnSpc>
            </a:pPr>
            <a:r>
              <a:rPr lang="en-US" sz="2400" dirty="0" smtClean="0"/>
              <a:t>Using a feature representation, we can write a q function (or value function) for any state using a few weights:</a:t>
            </a:r>
          </a:p>
          <a:p>
            <a:pPr>
              <a:lnSpc>
                <a:spcPct val="90000"/>
              </a:lnSpc>
            </a:pPr>
            <a:endParaRPr lang="en-US" sz="2400" dirty="0" smtClean="0"/>
          </a:p>
          <a:p>
            <a:pPr>
              <a:lnSpc>
                <a:spcPct val="90000"/>
              </a:lnSpc>
            </a:pPr>
            <a:endParaRPr lang="en-US" sz="2400" dirty="0" smtClean="0"/>
          </a:p>
          <a:p>
            <a:pPr>
              <a:lnSpc>
                <a:spcPct val="90000"/>
              </a:lnSpc>
            </a:pPr>
            <a:endParaRPr lang="en-US" sz="4000" dirty="0" smtClean="0"/>
          </a:p>
          <a:p>
            <a:pPr>
              <a:lnSpc>
                <a:spcPct val="90000"/>
              </a:lnSpc>
            </a:pPr>
            <a:endParaRPr lang="en-US" sz="2400" dirty="0" smtClean="0"/>
          </a:p>
          <a:p>
            <a:pPr>
              <a:lnSpc>
                <a:spcPct val="90000"/>
              </a:lnSpc>
            </a:pPr>
            <a:r>
              <a:rPr lang="en-US" sz="2400" dirty="0" smtClean="0"/>
              <a:t>Advantage: our experience is summed up in a few powerful numbers</a:t>
            </a:r>
          </a:p>
          <a:p>
            <a:pPr>
              <a:lnSpc>
                <a:spcPct val="90000"/>
              </a:lnSpc>
            </a:pPr>
            <a:endParaRPr lang="en-US" sz="2400" dirty="0" smtClean="0"/>
          </a:p>
          <a:p>
            <a:pPr>
              <a:lnSpc>
                <a:spcPct val="90000"/>
              </a:lnSpc>
            </a:pPr>
            <a:r>
              <a:rPr lang="en-US" sz="2400" dirty="0" smtClean="0"/>
              <a:t>Disadvantage: states may share features but actually be very different in value!</a:t>
            </a:r>
          </a:p>
        </p:txBody>
      </p:sp>
      <p:pic>
        <p:nvPicPr>
          <p:cNvPr id="16388" name="Picture 4" descr="txp_fig"/>
          <p:cNvPicPr>
            <a:picLocks noChangeAspect="1" noChangeArrowheads="1"/>
          </p:cNvPicPr>
          <p:nvPr>
            <p:custDataLst>
              <p:tags r:id="rId1"/>
            </p:custDataLst>
          </p:nvPr>
        </p:nvPicPr>
        <p:blipFill>
          <a:blip r:embed="rId5" cstate="print"/>
          <a:srcRect/>
          <a:stretch>
            <a:fillRect/>
          </a:stretch>
        </p:blipFill>
        <p:spPr bwMode="auto">
          <a:xfrm>
            <a:off x="1945299" y="2636837"/>
            <a:ext cx="6929438" cy="334963"/>
          </a:xfrm>
          <a:prstGeom prst="rect">
            <a:avLst/>
          </a:prstGeom>
          <a:noFill/>
          <a:ln w="9525">
            <a:noFill/>
            <a:miter lim="800000"/>
            <a:headEnd/>
            <a:tailEnd/>
          </a:ln>
        </p:spPr>
      </p:pic>
      <p:pic>
        <p:nvPicPr>
          <p:cNvPr id="16389" name="Picture 5" descr="txp_fig"/>
          <p:cNvPicPr>
            <a:picLocks noChangeAspect="1" noChangeArrowheads="1"/>
          </p:cNvPicPr>
          <p:nvPr>
            <p:custDataLst>
              <p:tags r:id="rId2"/>
            </p:custDataLst>
          </p:nvPr>
        </p:nvPicPr>
        <p:blipFill>
          <a:blip r:embed="rId6" cstate="print"/>
          <a:srcRect/>
          <a:stretch>
            <a:fillRect/>
          </a:stretch>
        </p:blipFill>
        <p:spPr bwMode="auto">
          <a:xfrm>
            <a:off x="1600200" y="3398837"/>
            <a:ext cx="7835900" cy="334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600200" y="1371600"/>
            <a:ext cx="8991600" cy="762000"/>
          </a:xfrm>
          <a:prstGeom prst="roundRect">
            <a:avLst/>
          </a:prstGeom>
          <a:solidFill>
            <a:srgbClr val="CCECF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Rectangle 2"/>
          <p:cNvSpPr>
            <a:spLocks noGrp="1" noChangeArrowheads="1"/>
          </p:cNvSpPr>
          <p:nvPr>
            <p:ph type="title"/>
          </p:nvPr>
        </p:nvSpPr>
        <p:spPr/>
        <p:txBody>
          <a:bodyPr/>
          <a:lstStyle/>
          <a:p>
            <a:r>
              <a:rPr lang="en-US" dirty="0" smtClean="0"/>
              <a:t>Approximate Q-Learning</a:t>
            </a:r>
          </a:p>
        </p:txBody>
      </p:sp>
      <p:sp>
        <p:nvSpPr>
          <p:cNvPr id="1803267" name="Rectangle 3"/>
          <p:cNvSpPr>
            <a:spLocks noGrp="1" noChangeArrowheads="1"/>
          </p:cNvSpPr>
          <p:nvPr>
            <p:ph idx="1"/>
          </p:nvPr>
        </p:nvSpPr>
        <p:spPr>
          <a:xfrm>
            <a:off x="457200" y="2286000"/>
            <a:ext cx="9296400" cy="4267200"/>
          </a:xfrm>
        </p:spPr>
        <p:txBody>
          <a:bodyPr/>
          <a:lstStyle/>
          <a:p>
            <a:pPr>
              <a:lnSpc>
                <a:spcPct val="80000"/>
              </a:lnSpc>
            </a:pPr>
            <a:r>
              <a:rPr lang="en-US" sz="2400" dirty="0" smtClean="0"/>
              <a:t>Q-learning with linear Q-functions:</a:t>
            </a:r>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r>
              <a:rPr lang="en-US" sz="2400" dirty="0" smtClean="0"/>
              <a:t>Intuitive interpretation:</a:t>
            </a:r>
          </a:p>
          <a:p>
            <a:pPr lvl="1">
              <a:lnSpc>
                <a:spcPct val="80000"/>
              </a:lnSpc>
            </a:pPr>
            <a:r>
              <a:rPr lang="en-US" sz="2000" dirty="0" smtClean="0"/>
              <a:t>Adjust weights of active features</a:t>
            </a:r>
          </a:p>
          <a:p>
            <a:pPr lvl="1">
              <a:lnSpc>
                <a:spcPct val="80000"/>
              </a:lnSpc>
            </a:pPr>
            <a:r>
              <a:rPr lang="en-US" sz="2000" dirty="0" smtClean="0"/>
              <a:t>E.g., if something unexpectedly bad happens, blame the features that were on: </a:t>
            </a:r>
            <a:r>
              <a:rPr lang="en-US" sz="2000" dirty="0" err="1" smtClean="0"/>
              <a:t>disprefer</a:t>
            </a:r>
            <a:r>
              <a:rPr lang="en-US" sz="2000" dirty="0" smtClean="0"/>
              <a:t> all states with that state’s features</a:t>
            </a:r>
          </a:p>
          <a:p>
            <a:pPr lvl="4">
              <a:lnSpc>
                <a:spcPct val="80000"/>
              </a:lnSpc>
            </a:pPr>
            <a:endParaRPr lang="en-US" sz="1200" dirty="0" smtClean="0"/>
          </a:p>
          <a:p>
            <a:pPr>
              <a:lnSpc>
                <a:spcPct val="80000"/>
              </a:lnSpc>
            </a:pPr>
            <a:r>
              <a:rPr lang="en-US" sz="2400" dirty="0" smtClean="0"/>
              <a:t>Formal justification: online least squares</a:t>
            </a:r>
          </a:p>
        </p:txBody>
      </p:sp>
      <p:pic>
        <p:nvPicPr>
          <p:cNvPr id="18" name="Picture 17" descr="txp_fig"/>
          <p:cNvPicPr>
            <a:picLocks noChangeAspect="1"/>
          </p:cNvPicPr>
          <p:nvPr>
            <p:custDataLst>
              <p:tags r:id="rId1"/>
            </p:custDataLst>
          </p:nvPr>
        </p:nvPicPr>
        <p:blipFill>
          <a:blip r:embed="rId8" cstate="print"/>
          <a:srcRect/>
          <a:stretch>
            <a:fillRect/>
          </a:stretch>
        </p:blipFill>
        <p:spPr bwMode="auto">
          <a:xfrm>
            <a:off x="1381125" y="3798888"/>
            <a:ext cx="4791075" cy="315912"/>
          </a:xfrm>
          <a:prstGeom prst="rect">
            <a:avLst/>
          </a:prstGeom>
          <a:noFill/>
          <a:ln w="9525">
            <a:noFill/>
            <a:miter lim="800000"/>
            <a:headEnd/>
            <a:tailEnd/>
          </a:ln>
        </p:spPr>
      </p:pic>
      <p:pic>
        <p:nvPicPr>
          <p:cNvPr id="19" name="Picture 18" descr="txp_fig"/>
          <p:cNvPicPr>
            <a:picLocks noChangeAspect="1"/>
          </p:cNvPicPr>
          <p:nvPr>
            <p:custDataLst>
              <p:tags r:id="rId2"/>
            </p:custDataLst>
          </p:nvPr>
        </p:nvPicPr>
        <p:blipFill>
          <a:blip r:embed="rId9" cstate="print"/>
          <a:srcRect/>
          <a:stretch>
            <a:fillRect/>
          </a:stretch>
        </p:blipFill>
        <p:spPr bwMode="auto">
          <a:xfrm>
            <a:off x="2035175" y="4332288"/>
            <a:ext cx="4518025" cy="315912"/>
          </a:xfrm>
          <a:prstGeom prst="rect">
            <a:avLst/>
          </a:prstGeom>
          <a:noFill/>
          <a:ln w="9525">
            <a:noFill/>
            <a:miter lim="800000"/>
            <a:headEnd/>
            <a:tailEnd/>
          </a:ln>
        </p:spPr>
      </p:pic>
      <p:pic>
        <p:nvPicPr>
          <p:cNvPr id="17414" name="Picture 6" descr="txp_fig"/>
          <p:cNvPicPr>
            <a:picLocks noChangeAspect="1" noChangeArrowheads="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209800" y="1600200"/>
            <a:ext cx="7835900" cy="334963"/>
          </a:xfrm>
          <a:prstGeom prst="rect">
            <a:avLst/>
          </a:prstGeom>
          <a:noFill/>
          <a:ln w="9525">
            <a:noFill/>
            <a:miter lim="800000"/>
            <a:headEnd/>
            <a:tailEnd/>
          </a:ln>
        </p:spPr>
      </p:pic>
      <p:pic>
        <p:nvPicPr>
          <p:cNvPr id="17" name="Picture 16" descr="txp_fig"/>
          <p:cNvPicPr>
            <a:picLocks noChangeAspect="1"/>
          </p:cNvPicPr>
          <p:nvPr>
            <p:custDataLst>
              <p:tags r:id="rId4"/>
            </p:custDataLst>
          </p:nvPr>
        </p:nvPicPr>
        <p:blipFill>
          <a:blip r:embed="rId11" cstate="print"/>
          <a:srcRect/>
          <a:stretch>
            <a:fillRect/>
          </a:stretch>
        </p:blipFill>
        <p:spPr bwMode="auto">
          <a:xfrm>
            <a:off x="1371600" y="3200400"/>
            <a:ext cx="4387850" cy="457200"/>
          </a:xfrm>
          <a:prstGeom prst="rect">
            <a:avLst/>
          </a:prstGeom>
          <a:noFill/>
          <a:ln w="9525">
            <a:noFill/>
            <a:miter lim="800000"/>
            <a:headEnd/>
            <a:tailEnd/>
          </a:ln>
        </p:spPr>
      </p:pic>
      <p:pic>
        <p:nvPicPr>
          <p:cNvPr id="15" name="Picture 14" descr="TP_tmp.png"/>
          <p:cNvPicPr>
            <a:picLocks noChangeAspect="1"/>
          </p:cNvPicPr>
          <p:nvPr>
            <p:custDataLst>
              <p:tags r:id="rId5"/>
            </p:custDataLst>
          </p:nvPr>
        </p:nvPicPr>
        <p:blipFill>
          <a:blip r:embed="rId12" cstate="print"/>
          <a:stretch>
            <a:fillRect/>
          </a:stretch>
        </p:blipFill>
        <p:spPr bwMode="auto">
          <a:xfrm>
            <a:off x="1371600" y="2819400"/>
            <a:ext cx="2514617" cy="278893"/>
          </a:xfrm>
          <a:prstGeom prst="rect">
            <a:avLst/>
          </a:prstGeom>
          <a:noFill/>
          <a:ln/>
          <a:effectLst/>
        </p:spPr>
      </p:pic>
      <p:sp>
        <p:nvSpPr>
          <p:cNvPr id="18442" name="TextBox 16"/>
          <p:cNvSpPr txBox="1">
            <a:spLocks noChangeArrowheads="1"/>
          </p:cNvSpPr>
          <p:nvPr/>
        </p:nvSpPr>
        <p:spPr bwMode="auto">
          <a:xfrm>
            <a:off x="7010400" y="3733800"/>
            <a:ext cx="1600200" cy="381000"/>
          </a:xfrm>
          <a:prstGeom prst="rect">
            <a:avLst/>
          </a:prstGeom>
          <a:noFill/>
          <a:ln w="9525">
            <a:noFill/>
            <a:miter lim="800000"/>
            <a:headEnd/>
            <a:tailEnd/>
          </a:ln>
        </p:spPr>
        <p:txBody>
          <a:bodyPr>
            <a:spAutoFit/>
          </a:bodyPr>
          <a:lstStyle/>
          <a:p>
            <a:r>
              <a:rPr lang="en-US" dirty="0"/>
              <a:t>Exact Q’s</a:t>
            </a:r>
          </a:p>
        </p:txBody>
      </p:sp>
      <p:sp>
        <p:nvSpPr>
          <p:cNvPr id="18443" name="TextBox 17"/>
          <p:cNvSpPr txBox="1">
            <a:spLocks noChangeArrowheads="1"/>
          </p:cNvSpPr>
          <p:nvPr/>
        </p:nvSpPr>
        <p:spPr bwMode="auto">
          <a:xfrm>
            <a:off x="7010400" y="4267200"/>
            <a:ext cx="1981200" cy="369888"/>
          </a:xfrm>
          <a:prstGeom prst="rect">
            <a:avLst/>
          </a:prstGeom>
          <a:noFill/>
          <a:ln w="9525">
            <a:noFill/>
            <a:miter lim="800000"/>
            <a:headEnd/>
            <a:tailEnd/>
          </a:ln>
        </p:spPr>
        <p:txBody>
          <a:bodyPr>
            <a:spAutoFit/>
          </a:bodyPr>
          <a:lstStyle/>
          <a:p>
            <a:r>
              <a:rPr lang="en-US"/>
              <a:t>Approximate Q’s</a:t>
            </a:r>
          </a:p>
        </p:txBody>
      </p:sp>
      <p:pic>
        <p:nvPicPr>
          <p:cNvPr id="25602" name="Picture 2"/>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8980714" y="2438400"/>
            <a:ext cx="2940050" cy="284593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3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4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4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03267">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03267">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03267">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6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0326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2" grpId="0"/>
      <p:bldP spid="1844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Q-Learning and Least Squares</a:t>
            </a:r>
            <a:endParaRPr lang="en-US"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4750" y="1295800"/>
            <a:ext cx="9837738" cy="496172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Line 3"/>
          <p:cNvSpPr>
            <a:spLocks noChangeShapeType="1"/>
          </p:cNvSpPr>
          <p:nvPr/>
        </p:nvSpPr>
        <p:spPr bwMode="auto">
          <a:xfrm flipV="1">
            <a:off x="1398588" y="2198687"/>
            <a:ext cx="3781425" cy="1531938"/>
          </a:xfrm>
          <a:prstGeom prst="line">
            <a:avLst/>
          </a:prstGeom>
          <a:noFill/>
          <a:ln w="38100">
            <a:solidFill>
              <a:srgbClr val="000000"/>
            </a:solidFill>
            <a:round/>
            <a:headEnd/>
            <a:tailEnd/>
          </a:ln>
        </p:spPr>
        <p:txBody>
          <a:bodyPr/>
          <a:lstStyle/>
          <a:p>
            <a:endParaRPr lang="en-US"/>
          </a:p>
        </p:txBody>
      </p:sp>
      <p:sp>
        <p:nvSpPr>
          <p:cNvPr id="19460" name="Line 4"/>
          <p:cNvSpPr>
            <a:spLocks noChangeShapeType="1"/>
          </p:cNvSpPr>
          <p:nvPr/>
        </p:nvSpPr>
        <p:spPr bwMode="auto">
          <a:xfrm>
            <a:off x="1398588" y="4419600"/>
            <a:ext cx="3763962" cy="1587"/>
          </a:xfrm>
          <a:prstGeom prst="line">
            <a:avLst/>
          </a:prstGeom>
          <a:noFill/>
          <a:ln w="0">
            <a:solidFill>
              <a:srgbClr val="000000"/>
            </a:solidFill>
            <a:round/>
            <a:headEnd/>
            <a:tailEnd/>
          </a:ln>
        </p:spPr>
        <p:txBody>
          <a:bodyPr/>
          <a:lstStyle/>
          <a:p>
            <a:endParaRPr lang="en-US"/>
          </a:p>
        </p:txBody>
      </p:sp>
      <p:sp>
        <p:nvSpPr>
          <p:cNvPr id="19461" name="Line 5"/>
          <p:cNvSpPr>
            <a:spLocks noChangeShapeType="1"/>
          </p:cNvSpPr>
          <p:nvPr/>
        </p:nvSpPr>
        <p:spPr bwMode="auto">
          <a:xfrm flipV="1">
            <a:off x="1398588" y="1676400"/>
            <a:ext cx="1587" cy="2743200"/>
          </a:xfrm>
          <a:prstGeom prst="line">
            <a:avLst/>
          </a:prstGeom>
          <a:noFill/>
          <a:ln w="0">
            <a:solidFill>
              <a:srgbClr val="000000"/>
            </a:solidFill>
            <a:round/>
            <a:headEnd/>
            <a:tailEnd/>
          </a:ln>
        </p:spPr>
        <p:txBody>
          <a:bodyPr/>
          <a:lstStyle/>
          <a:p>
            <a:endParaRPr lang="en-US"/>
          </a:p>
        </p:txBody>
      </p:sp>
      <p:sp>
        <p:nvSpPr>
          <p:cNvPr id="19462" name="Line 6"/>
          <p:cNvSpPr>
            <a:spLocks noChangeShapeType="1"/>
          </p:cNvSpPr>
          <p:nvPr/>
        </p:nvSpPr>
        <p:spPr bwMode="auto">
          <a:xfrm flipV="1">
            <a:off x="1398588" y="4378325"/>
            <a:ext cx="1587" cy="41275"/>
          </a:xfrm>
          <a:prstGeom prst="line">
            <a:avLst/>
          </a:prstGeom>
          <a:noFill/>
          <a:ln w="0">
            <a:solidFill>
              <a:srgbClr val="000000"/>
            </a:solidFill>
            <a:round/>
            <a:headEnd/>
            <a:tailEnd/>
          </a:ln>
        </p:spPr>
        <p:txBody>
          <a:bodyPr/>
          <a:lstStyle/>
          <a:p>
            <a:endParaRPr lang="en-US"/>
          </a:p>
        </p:txBody>
      </p:sp>
      <p:sp>
        <p:nvSpPr>
          <p:cNvPr id="19463" name="Rectangle 7"/>
          <p:cNvSpPr>
            <a:spLocks noChangeArrowheads="1"/>
          </p:cNvSpPr>
          <p:nvPr/>
        </p:nvSpPr>
        <p:spPr bwMode="auto">
          <a:xfrm>
            <a:off x="1393825" y="4443412"/>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465" name="Rectangle 9"/>
          <p:cNvSpPr>
            <a:spLocks noChangeArrowheads="1"/>
          </p:cNvSpPr>
          <p:nvPr/>
        </p:nvSpPr>
        <p:spPr bwMode="auto">
          <a:xfrm>
            <a:off x="5118100" y="4443412"/>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466" name="Line 10"/>
          <p:cNvSpPr>
            <a:spLocks noChangeShapeType="1"/>
          </p:cNvSpPr>
          <p:nvPr/>
        </p:nvSpPr>
        <p:spPr bwMode="auto">
          <a:xfrm>
            <a:off x="1398588" y="4419600"/>
            <a:ext cx="33337" cy="1587"/>
          </a:xfrm>
          <a:prstGeom prst="line">
            <a:avLst/>
          </a:prstGeom>
          <a:noFill/>
          <a:ln w="0">
            <a:solidFill>
              <a:srgbClr val="000000"/>
            </a:solidFill>
            <a:round/>
            <a:headEnd/>
            <a:tailEnd/>
          </a:ln>
        </p:spPr>
        <p:txBody>
          <a:bodyPr/>
          <a:lstStyle/>
          <a:p>
            <a:endParaRPr lang="en-US"/>
          </a:p>
        </p:txBody>
      </p:sp>
      <p:sp>
        <p:nvSpPr>
          <p:cNvPr id="19467" name="Rectangle 11"/>
          <p:cNvSpPr>
            <a:spLocks noChangeArrowheads="1"/>
          </p:cNvSpPr>
          <p:nvPr/>
        </p:nvSpPr>
        <p:spPr bwMode="auto">
          <a:xfrm>
            <a:off x="1323975" y="4352925"/>
            <a:ext cx="69850" cy="153987"/>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468" name="Line 12"/>
          <p:cNvSpPr>
            <a:spLocks noChangeShapeType="1"/>
          </p:cNvSpPr>
          <p:nvPr/>
        </p:nvSpPr>
        <p:spPr bwMode="auto">
          <a:xfrm>
            <a:off x="1398588" y="3048000"/>
            <a:ext cx="33337" cy="1587"/>
          </a:xfrm>
          <a:prstGeom prst="line">
            <a:avLst/>
          </a:prstGeom>
          <a:noFill/>
          <a:ln w="0">
            <a:solidFill>
              <a:srgbClr val="000000"/>
            </a:solidFill>
            <a:round/>
            <a:headEnd/>
            <a:tailEnd/>
          </a:ln>
        </p:spPr>
        <p:txBody>
          <a:bodyPr/>
          <a:lstStyle/>
          <a:p>
            <a:endParaRPr lang="en-US"/>
          </a:p>
        </p:txBody>
      </p:sp>
      <p:sp>
        <p:nvSpPr>
          <p:cNvPr id="19469" name="Rectangle 13"/>
          <p:cNvSpPr>
            <a:spLocks noChangeArrowheads="1"/>
          </p:cNvSpPr>
          <p:nvPr/>
        </p:nvSpPr>
        <p:spPr bwMode="auto">
          <a:xfrm>
            <a:off x="1258888" y="2984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470" name="Line 14"/>
          <p:cNvSpPr>
            <a:spLocks noChangeShapeType="1"/>
          </p:cNvSpPr>
          <p:nvPr/>
        </p:nvSpPr>
        <p:spPr bwMode="auto">
          <a:xfrm>
            <a:off x="1398588" y="1676400"/>
            <a:ext cx="33337" cy="1587"/>
          </a:xfrm>
          <a:prstGeom prst="line">
            <a:avLst/>
          </a:prstGeom>
          <a:noFill/>
          <a:ln w="0">
            <a:solidFill>
              <a:srgbClr val="000000"/>
            </a:solidFill>
            <a:round/>
            <a:headEnd/>
            <a:tailEnd/>
          </a:ln>
        </p:spPr>
        <p:txBody>
          <a:bodyPr/>
          <a:lstStyle/>
          <a:p>
            <a:endParaRPr lang="en-US"/>
          </a:p>
        </p:txBody>
      </p:sp>
      <p:sp>
        <p:nvSpPr>
          <p:cNvPr id="19471" name="Rectangle 15"/>
          <p:cNvSpPr>
            <a:spLocks noChangeArrowheads="1"/>
          </p:cNvSpPr>
          <p:nvPr/>
        </p:nvSpPr>
        <p:spPr bwMode="auto">
          <a:xfrm>
            <a:off x="1258888" y="16129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40</a:t>
            </a:r>
            <a:endParaRPr lang="en-US" sz="2400">
              <a:cs typeface="Arial" charset="0"/>
            </a:endParaRPr>
          </a:p>
        </p:txBody>
      </p:sp>
      <p:sp>
        <p:nvSpPr>
          <p:cNvPr id="19472" name="Oval 16"/>
          <p:cNvSpPr>
            <a:spLocks noChangeArrowheads="1"/>
          </p:cNvSpPr>
          <p:nvPr/>
        </p:nvSpPr>
        <p:spPr bwMode="auto">
          <a:xfrm>
            <a:off x="1544638" y="3633787"/>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473" name="Oval 17"/>
          <p:cNvSpPr>
            <a:spLocks noChangeArrowheads="1"/>
          </p:cNvSpPr>
          <p:nvPr/>
        </p:nvSpPr>
        <p:spPr bwMode="auto">
          <a:xfrm>
            <a:off x="1544638" y="3633787"/>
            <a:ext cx="77787" cy="73025"/>
          </a:xfrm>
          <a:prstGeom prst="ellipse">
            <a:avLst/>
          </a:prstGeom>
          <a:solidFill>
            <a:srgbClr val="FF0000"/>
          </a:solidFill>
          <a:ln w="0">
            <a:solidFill>
              <a:srgbClr val="FF0000"/>
            </a:solidFill>
            <a:round/>
            <a:headEnd/>
            <a:tailEnd/>
          </a:ln>
        </p:spPr>
        <p:txBody>
          <a:bodyPr/>
          <a:lstStyle/>
          <a:p>
            <a:endParaRPr lang="en-US"/>
          </a:p>
        </p:txBody>
      </p:sp>
      <p:sp>
        <p:nvSpPr>
          <p:cNvPr id="19474" name="Oval 18"/>
          <p:cNvSpPr>
            <a:spLocks noChangeArrowheads="1"/>
          </p:cNvSpPr>
          <p:nvPr/>
        </p:nvSpPr>
        <p:spPr bwMode="auto">
          <a:xfrm>
            <a:off x="1736725" y="3208337"/>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75" name="Oval 19"/>
          <p:cNvSpPr>
            <a:spLocks noChangeArrowheads="1"/>
          </p:cNvSpPr>
          <p:nvPr/>
        </p:nvSpPr>
        <p:spPr bwMode="auto">
          <a:xfrm>
            <a:off x="1736725" y="3208337"/>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76" name="Oval 20"/>
          <p:cNvSpPr>
            <a:spLocks noChangeArrowheads="1"/>
          </p:cNvSpPr>
          <p:nvPr/>
        </p:nvSpPr>
        <p:spPr bwMode="auto">
          <a:xfrm>
            <a:off x="1925638" y="3586162"/>
            <a:ext cx="79375" cy="71438"/>
          </a:xfrm>
          <a:prstGeom prst="ellipse">
            <a:avLst/>
          </a:prstGeom>
          <a:solidFill>
            <a:srgbClr val="FF0000"/>
          </a:solidFill>
          <a:ln w="9525">
            <a:solidFill>
              <a:srgbClr val="FF0000"/>
            </a:solidFill>
            <a:round/>
            <a:headEnd/>
            <a:tailEnd/>
          </a:ln>
        </p:spPr>
        <p:txBody>
          <a:bodyPr/>
          <a:lstStyle/>
          <a:p>
            <a:endParaRPr lang="en-US"/>
          </a:p>
        </p:txBody>
      </p:sp>
      <p:sp>
        <p:nvSpPr>
          <p:cNvPr id="19477" name="Oval 21"/>
          <p:cNvSpPr>
            <a:spLocks noChangeArrowheads="1"/>
          </p:cNvSpPr>
          <p:nvPr/>
        </p:nvSpPr>
        <p:spPr bwMode="auto">
          <a:xfrm>
            <a:off x="1925638" y="3586162"/>
            <a:ext cx="79375" cy="71438"/>
          </a:xfrm>
          <a:prstGeom prst="ellipse">
            <a:avLst/>
          </a:prstGeom>
          <a:solidFill>
            <a:srgbClr val="FF0000"/>
          </a:solidFill>
          <a:ln w="0">
            <a:solidFill>
              <a:srgbClr val="FF0000"/>
            </a:solidFill>
            <a:round/>
            <a:headEnd/>
            <a:tailEnd/>
          </a:ln>
        </p:spPr>
        <p:txBody>
          <a:bodyPr/>
          <a:lstStyle/>
          <a:p>
            <a:endParaRPr lang="en-US"/>
          </a:p>
        </p:txBody>
      </p:sp>
      <p:sp>
        <p:nvSpPr>
          <p:cNvPr id="19478" name="Oval 22"/>
          <p:cNvSpPr>
            <a:spLocks noChangeArrowheads="1"/>
          </p:cNvSpPr>
          <p:nvPr/>
        </p:nvSpPr>
        <p:spPr bwMode="auto">
          <a:xfrm>
            <a:off x="2108200" y="3641725"/>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79" name="Oval 23"/>
          <p:cNvSpPr>
            <a:spLocks noChangeArrowheads="1"/>
          </p:cNvSpPr>
          <p:nvPr/>
        </p:nvSpPr>
        <p:spPr bwMode="auto">
          <a:xfrm>
            <a:off x="2108200" y="3641725"/>
            <a:ext cx="79375" cy="73025"/>
          </a:xfrm>
          <a:prstGeom prst="ellipse">
            <a:avLst/>
          </a:prstGeom>
          <a:solidFill>
            <a:srgbClr val="FF0000"/>
          </a:solidFill>
          <a:ln w="0">
            <a:solidFill>
              <a:srgbClr val="FF0000"/>
            </a:solidFill>
            <a:round/>
            <a:headEnd/>
            <a:tailEnd/>
          </a:ln>
        </p:spPr>
        <p:txBody>
          <a:bodyPr/>
          <a:lstStyle/>
          <a:p>
            <a:endParaRPr lang="en-US"/>
          </a:p>
        </p:txBody>
      </p:sp>
      <p:sp>
        <p:nvSpPr>
          <p:cNvPr id="19480" name="Oval 24"/>
          <p:cNvSpPr>
            <a:spLocks noChangeArrowheads="1"/>
          </p:cNvSpPr>
          <p:nvPr/>
        </p:nvSpPr>
        <p:spPr bwMode="auto">
          <a:xfrm>
            <a:off x="2300288" y="3441700"/>
            <a:ext cx="76200" cy="71437"/>
          </a:xfrm>
          <a:prstGeom prst="ellipse">
            <a:avLst/>
          </a:prstGeom>
          <a:solidFill>
            <a:srgbClr val="FF0000"/>
          </a:solidFill>
          <a:ln w="9525">
            <a:solidFill>
              <a:srgbClr val="FF0000"/>
            </a:solidFill>
            <a:round/>
            <a:headEnd/>
            <a:tailEnd/>
          </a:ln>
        </p:spPr>
        <p:txBody>
          <a:bodyPr/>
          <a:lstStyle/>
          <a:p>
            <a:endParaRPr lang="en-US"/>
          </a:p>
        </p:txBody>
      </p:sp>
      <p:sp>
        <p:nvSpPr>
          <p:cNvPr id="19481" name="Oval 25"/>
          <p:cNvSpPr>
            <a:spLocks noChangeArrowheads="1"/>
          </p:cNvSpPr>
          <p:nvPr/>
        </p:nvSpPr>
        <p:spPr bwMode="auto">
          <a:xfrm>
            <a:off x="2300288" y="3441700"/>
            <a:ext cx="76200" cy="71437"/>
          </a:xfrm>
          <a:prstGeom prst="ellipse">
            <a:avLst/>
          </a:prstGeom>
          <a:solidFill>
            <a:srgbClr val="FF0000"/>
          </a:solidFill>
          <a:ln w="0">
            <a:solidFill>
              <a:srgbClr val="FF0000"/>
            </a:solidFill>
            <a:round/>
            <a:headEnd/>
            <a:tailEnd/>
          </a:ln>
        </p:spPr>
        <p:txBody>
          <a:bodyPr/>
          <a:lstStyle/>
          <a:p>
            <a:endParaRPr lang="en-US"/>
          </a:p>
        </p:txBody>
      </p:sp>
      <p:sp>
        <p:nvSpPr>
          <p:cNvPr id="19482" name="Oval 26"/>
          <p:cNvSpPr>
            <a:spLocks noChangeArrowheads="1"/>
          </p:cNvSpPr>
          <p:nvPr/>
        </p:nvSpPr>
        <p:spPr bwMode="auto">
          <a:xfrm>
            <a:off x="2490788" y="3232150"/>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483" name="Oval 27"/>
          <p:cNvSpPr>
            <a:spLocks noChangeArrowheads="1"/>
          </p:cNvSpPr>
          <p:nvPr/>
        </p:nvSpPr>
        <p:spPr bwMode="auto">
          <a:xfrm>
            <a:off x="2490788" y="3232150"/>
            <a:ext cx="77787" cy="73025"/>
          </a:xfrm>
          <a:prstGeom prst="ellipse">
            <a:avLst/>
          </a:prstGeom>
          <a:solidFill>
            <a:srgbClr val="FF0000"/>
          </a:solidFill>
          <a:ln w="0">
            <a:solidFill>
              <a:srgbClr val="FF0000"/>
            </a:solidFill>
            <a:round/>
            <a:headEnd/>
            <a:tailEnd/>
          </a:ln>
        </p:spPr>
        <p:txBody>
          <a:bodyPr/>
          <a:lstStyle/>
          <a:p>
            <a:endParaRPr lang="en-US"/>
          </a:p>
        </p:txBody>
      </p:sp>
      <p:sp>
        <p:nvSpPr>
          <p:cNvPr id="19484" name="Oval 28"/>
          <p:cNvSpPr>
            <a:spLocks noChangeArrowheads="1"/>
          </p:cNvSpPr>
          <p:nvPr/>
        </p:nvSpPr>
        <p:spPr bwMode="auto">
          <a:xfrm>
            <a:off x="2673350" y="3040062"/>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5" name="Oval 29"/>
          <p:cNvSpPr>
            <a:spLocks noChangeArrowheads="1"/>
          </p:cNvSpPr>
          <p:nvPr/>
        </p:nvSpPr>
        <p:spPr bwMode="auto">
          <a:xfrm>
            <a:off x="2673350" y="3040062"/>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86" name="Oval 30"/>
          <p:cNvSpPr>
            <a:spLocks noChangeArrowheads="1"/>
          </p:cNvSpPr>
          <p:nvPr/>
        </p:nvSpPr>
        <p:spPr bwMode="auto">
          <a:xfrm>
            <a:off x="2863850" y="3232150"/>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7" name="Oval 31"/>
          <p:cNvSpPr>
            <a:spLocks noChangeArrowheads="1"/>
          </p:cNvSpPr>
          <p:nvPr/>
        </p:nvSpPr>
        <p:spPr bwMode="auto">
          <a:xfrm>
            <a:off x="2863850" y="3232150"/>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88" name="Oval 32"/>
          <p:cNvSpPr>
            <a:spLocks noChangeArrowheads="1"/>
          </p:cNvSpPr>
          <p:nvPr/>
        </p:nvSpPr>
        <p:spPr bwMode="auto">
          <a:xfrm>
            <a:off x="3054350" y="2774950"/>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9" name="Oval 33"/>
          <p:cNvSpPr>
            <a:spLocks noChangeArrowheads="1"/>
          </p:cNvSpPr>
          <p:nvPr/>
        </p:nvSpPr>
        <p:spPr bwMode="auto">
          <a:xfrm>
            <a:off x="3054350" y="2774950"/>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90" name="Oval 34"/>
          <p:cNvSpPr>
            <a:spLocks noChangeArrowheads="1"/>
          </p:cNvSpPr>
          <p:nvPr/>
        </p:nvSpPr>
        <p:spPr bwMode="auto">
          <a:xfrm>
            <a:off x="3244850" y="3016250"/>
            <a:ext cx="77788" cy="71437"/>
          </a:xfrm>
          <a:prstGeom prst="ellipse">
            <a:avLst/>
          </a:prstGeom>
          <a:solidFill>
            <a:srgbClr val="FF0000"/>
          </a:solidFill>
          <a:ln w="9525">
            <a:solidFill>
              <a:srgbClr val="FF0000"/>
            </a:solidFill>
            <a:round/>
            <a:headEnd/>
            <a:tailEnd/>
          </a:ln>
        </p:spPr>
        <p:txBody>
          <a:bodyPr/>
          <a:lstStyle/>
          <a:p>
            <a:endParaRPr lang="en-US"/>
          </a:p>
        </p:txBody>
      </p:sp>
      <p:sp>
        <p:nvSpPr>
          <p:cNvPr id="19491" name="Oval 35"/>
          <p:cNvSpPr>
            <a:spLocks noChangeArrowheads="1"/>
          </p:cNvSpPr>
          <p:nvPr/>
        </p:nvSpPr>
        <p:spPr bwMode="auto">
          <a:xfrm>
            <a:off x="3244850" y="3016250"/>
            <a:ext cx="77788" cy="71437"/>
          </a:xfrm>
          <a:prstGeom prst="ellipse">
            <a:avLst/>
          </a:prstGeom>
          <a:solidFill>
            <a:srgbClr val="FF0000"/>
          </a:solidFill>
          <a:ln w="0">
            <a:solidFill>
              <a:srgbClr val="FF0000"/>
            </a:solidFill>
            <a:round/>
            <a:headEnd/>
            <a:tailEnd/>
          </a:ln>
        </p:spPr>
        <p:txBody>
          <a:bodyPr/>
          <a:lstStyle/>
          <a:p>
            <a:endParaRPr lang="en-US"/>
          </a:p>
        </p:txBody>
      </p:sp>
      <p:sp>
        <p:nvSpPr>
          <p:cNvPr id="19492" name="Oval 36"/>
          <p:cNvSpPr>
            <a:spLocks noChangeArrowheads="1"/>
          </p:cNvSpPr>
          <p:nvPr/>
        </p:nvSpPr>
        <p:spPr bwMode="auto">
          <a:xfrm>
            <a:off x="3427413" y="2840037"/>
            <a:ext cx="77787" cy="71438"/>
          </a:xfrm>
          <a:prstGeom prst="ellipse">
            <a:avLst/>
          </a:prstGeom>
          <a:solidFill>
            <a:srgbClr val="FF0000"/>
          </a:solidFill>
          <a:ln w="9525">
            <a:solidFill>
              <a:srgbClr val="FF0000"/>
            </a:solidFill>
            <a:round/>
            <a:headEnd/>
            <a:tailEnd/>
          </a:ln>
        </p:spPr>
        <p:txBody>
          <a:bodyPr/>
          <a:lstStyle/>
          <a:p>
            <a:endParaRPr lang="en-US"/>
          </a:p>
        </p:txBody>
      </p:sp>
      <p:sp>
        <p:nvSpPr>
          <p:cNvPr id="19493" name="Oval 37"/>
          <p:cNvSpPr>
            <a:spLocks noChangeArrowheads="1"/>
          </p:cNvSpPr>
          <p:nvPr/>
        </p:nvSpPr>
        <p:spPr bwMode="auto">
          <a:xfrm>
            <a:off x="3427413" y="2840037"/>
            <a:ext cx="77787" cy="71438"/>
          </a:xfrm>
          <a:prstGeom prst="ellipse">
            <a:avLst/>
          </a:prstGeom>
          <a:solidFill>
            <a:srgbClr val="FF0000"/>
          </a:solidFill>
          <a:ln w="0">
            <a:solidFill>
              <a:srgbClr val="FF0000"/>
            </a:solidFill>
            <a:round/>
            <a:headEnd/>
            <a:tailEnd/>
          </a:ln>
        </p:spPr>
        <p:txBody>
          <a:bodyPr/>
          <a:lstStyle/>
          <a:p>
            <a:endParaRPr lang="en-US"/>
          </a:p>
        </p:txBody>
      </p:sp>
      <p:sp>
        <p:nvSpPr>
          <p:cNvPr id="19494" name="Oval 38"/>
          <p:cNvSpPr>
            <a:spLocks noChangeArrowheads="1"/>
          </p:cNvSpPr>
          <p:nvPr/>
        </p:nvSpPr>
        <p:spPr bwMode="auto">
          <a:xfrm>
            <a:off x="3619500" y="2959100"/>
            <a:ext cx="76200" cy="73025"/>
          </a:xfrm>
          <a:prstGeom prst="ellipse">
            <a:avLst/>
          </a:prstGeom>
          <a:solidFill>
            <a:srgbClr val="FF0000"/>
          </a:solidFill>
          <a:ln w="9525">
            <a:solidFill>
              <a:srgbClr val="FF0000"/>
            </a:solidFill>
            <a:round/>
            <a:headEnd/>
            <a:tailEnd/>
          </a:ln>
        </p:spPr>
        <p:txBody>
          <a:bodyPr/>
          <a:lstStyle/>
          <a:p>
            <a:endParaRPr lang="en-US"/>
          </a:p>
        </p:txBody>
      </p:sp>
      <p:sp>
        <p:nvSpPr>
          <p:cNvPr id="19495" name="Oval 39"/>
          <p:cNvSpPr>
            <a:spLocks noChangeArrowheads="1"/>
          </p:cNvSpPr>
          <p:nvPr/>
        </p:nvSpPr>
        <p:spPr bwMode="auto">
          <a:xfrm>
            <a:off x="3619500" y="2959100"/>
            <a:ext cx="76200" cy="73025"/>
          </a:xfrm>
          <a:prstGeom prst="ellipse">
            <a:avLst/>
          </a:prstGeom>
          <a:solidFill>
            <a:srgbClr val="FF0000"/>
          </a:solidFill>
          <a:ln w="0">
            <a:solidFill>
              <a:srgbClr val="FF0000"/>
            </a:solidFill>
            <a:round/>
            <a:headEnd/>
            <a:tailEnd/>
          </a:ln>
        </p:spPr>
        <p:txBody>
          <a:bodyPr/>
          <a:lstStyle/>
          <a:p>
            <a:endParaRPr lang="en-US"/>
          </a:p>
        </p:txBody>
      </p:sp>
      <p:sp>
        <p:nvSpPr>
          <p:cNvPr id="19496" name="Oval 40"/>
          <p:cNvSpPr>
            <a:spLocks noChangeArrowheads="1"/>
          </p:cNvSpPr>
          <p:nvPr/>
        </p:nvSpPr>
        <p:spPr bwMode="auto">
          <a:xfrm>
            <a:off x="3808413" y="2606675"/>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97" name="Oval 41"/>
          <p:cNvSpPr>
            <a:spLocks noChangeArrowheads="1"/>
          </p:cNvSpPr>
          <p:nvPr/>
        </p:nvSpPr>
        <p:spPr bwMode="auto">
          <a:xfrm>
            <a:off x="3808413" y="2606675"/>
            <a:ext cx="79375" cy="73025"/>
          </a:xfrm>
          <a:prstGeom prst="ellipse">
            <a:avLst/>
          </a:prstGeom>
          <a:solidFill>
            <a:srgbClr val="FF0000"/>
          </a:solidFill>
          <a:ln w="0">
            <a:solidFill>
              <a:srgbClr val="FF0000"/>
            </a:solidFill>
            <a:round/>
            <a:headEnd/>
            <a:tailEnd/>
          </a:ln>
        </p:spPr>
        <p:txBody>
          <a:bodyPr/>
          <a:lstStyle/>
          <a:p>
            <a:endParaRPr lang="en-US"/>
          </a:p>
        </p:txBody>
      </p:sp>
      <p:sp>
        <p:nvSpPr>
          <p:cNvPr id="19498" name="Oval 42"/>
          <p:cNvSpPr>
            <a:spLocks noChangeArrowheads="1"/>
          </p:cNvSpPr>
          <p:nvPr/>
        </p:nvSpPr>
        <p:spPr bwMode="auto">
          <a:xfrm>
            <a:off x="3990975" y="2895600"/>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99" name="Oval 43"/>
          <p:cNvSpPr>
            <a:spLocks noChangeArrowheads="1"/>
          </p:cNvSpPr>
          <p:nvPr/>
        </p:nvSpPr>
        <p:spPr bwMode="auto">
          <a:xfrm>
            <a:off x="3990975" y="2895600"/>
            <a:ext cx="79375" cy="73025"/>
          </a:xfrm>
          <a:prstGeom prst="ellipse">
            <a:avLst/>
          </a:prstGeom>
          <a:solidFill>
            <a:srgbClr val="FF0000"/>
          </a:solidFill>
          <a:ln w="0">
            <a:solidFill>
              <a:srgbClr val="FF0000"/>
            </a:solidFill>
            <a:round/>
            <a:headEnd/>
            <a:tailEnd/>
          </a:ln>
        </p:spPr>
        <p:txBody>
          <a:bodyPr/>
          <a:lstStyle/>
          <a:p>
            <a:endParaRPr lang="en-US"/>
          </a:p>
        </p:txBody>
      </p:sp>
      <p:sp>
        <p:nvSpPr>
          <p:cNvPr id="19500" name="Oval 44"/>
          <p:cNvSpPr>
            <a:spLocks noChangeArrowheads="1"/>
          </p:cNvSpPr>
          <p:nvPr/>
        </p:nvSpPr>
        <p:spPr bwMode="auto">
          <a:xfrm>
            <a:off x="4181475" y="2574925"/>
            <a:ext cx="77788" cy="71437"/>
          </a:xfrm>
          <a:prstGeom prst="ellipse">
            <a:avLst/>
          </a:prstGeom>
          <a:solidFill>
            <a:srgbClr val="FF0000"/>
          </a:solidFill>
          <a:ln w="9525">
            <a:solidFill>
              <a:srgbClr val="FF0000"/>
            </a:solidFill>
            <a:round/>
            <a:headEnd/>
            <a:tailEnd/>
          </a:ln>
        </p:spPr>
        <p:txBody>
          <a:bodyPr/>
          <a:lstStyle/>
          <a:p>
            <a:endParaRPr lang="en-US"/>
          </a:p>
        </p:txBody>
      </p:sp>
      <p:sp>
        <p:nvSpPr>
          <p:cNvPr id="19501" name="Oval 45"/>
          <p:cNvSpPr>
            <a:spLocks noChangeArrowheads="1"/>
          </p:cNvSpPr>
          <p:nvPr/>
        </p:nvSpPr>
        <p:spPr bwMode="auto">
          <a:xfrm>
            <a:off x="4181475" y="2574925"/>
            <a:ext cx="77788" cy="71437"/>
          </a:xfrm>
          <a:prstGeom prst="ellipse">
            <a:avLst/>
          </a:prstGeom>
          <a:solidFill>
            <a:srgbClr val="FF0000"/>
          </a:solidFill>
          <a:ln w="0">
            <a:solidFill>
              <a:srgbClr val="FF0000"/>
            </a:solidFill>
            <a:round/>
            <a:headEnd/>
            <a:tailEnd/>
          </a:ln>
        </p:spPr>
        <p:txBody>
          <a:bodyPr/>
          <a:lstStyle/>
          <a:p>
            <a:endParaRPr lang="en-US"/>
          </a:p>
        </p:txBody>
      </p:sp>
      <p:sp>
        <p:nvSpPr>
          <p:cNvPr id="19502" name="Oval 46"/>
          <p:cNvSpPr>
            <a:spLocks noChangeArrowheads="1"/>
          </p:cNvSpPr>
          <p:nvPr/>
        </p:nvSpPr>
        <p:spPr bwMode="auto">
          <a:xfrm>
            <a:off x="4373563" y="2501900"/>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503" name="Oval 47"/>
          <p:cNvSpPr>
            <a:spLocks noChangeArrowheads="1"/>
          </p:cNvSpPr>
          <p:nvPr/>
        </p:nvSpPr>
        <p:spPr bwMode="auto">
          <a:xfrm>
            <a:off x="4373563" y="2501900"/>
            <a:ext cx="77787" cy="73025"/>
          </a:xfrm>
          <a:prstGeom prst="ellipse">
            <a:avLst/>
          </a:prstGeom>
          <a:solidFill>
            <a:srgbClr val="FF0000"/>
          </a:solidFill>
          <a:ln w="0">
            <a:solidFill>
              <a:srgbClr val="FF0000"/>
            </a:solidFill>
            <a:round/>
            <a:headEnd/>
            <a:tailEnd/>
          </a:ln>
        </p:spPr>
        <p:txBody>
          <a:bodyPr/>
          <a:lstStyle/>
          <a:p>
            <a:endParaRPr lang="en-US"/>
          </a:p>
        </p:txBody>
      </p:sp>
      <p:sp>
        <p:nvSpPr>
          <p:cNvPr id="19504" name="Oval 48"/>
          <p:cNvSpPr>
            <a:spLocks noChangeArrowheads="1"/>
          </p:cNvSpPr>
          <p:nvPr/>
        </p:nvSpPr>
        <p:spPr bwMode="auto">
          <a:xfrm>
            <a:off x="4554538" y="2462212"/>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505" name="Oval 49"/>
          <p:cNvSpPr>
            <a:spLocks noChangeArrowheads="1"/>
          </p:cNvSpPr>
          <p:nvPr/>
        </p:nvSpPr>
        <p:spPr bwMode="auto">
          <a:xfrm>
            <a:off x="4554538" y="2462212"/>
            <a:ext cx="77787" cy="73025"/>
          </a:xfrm>
          <a:prstGeom prst="ellipse">
            <a:avLst/>
          </a:prstGeom>
          <a:solidFill>
            <a:srgbClr val="FF0000"/>
          </a:solidFill>
          <a:ln w="0">
            <a:solidFill>
              <a:srgbClr val="FF0000"/>
            </a:solidFill>
            <a:round/>
            <a:headEnd/>
            <a:tailEnd/>
          </a:ln>
        </p:spPr>
        <p:txBody>
          <a:bodyPr/>
          <a:lstStyle/>
          <a:p>
            <a:endParaRPr lang="en-US"/>
          </a:p>
        </p:txBody>
      </p:sp>
      <p:sp>
        <p:nvSpPr>
          <p:cNvPr id="19506" name="Oval 50"/>
          <p:cNvSpPr>
            <a:spLocks noChangeArrowheads="1"/>
          </p:cNvSpPr>
          <p:nvPr/>
        </p:nvSpPr>
        <p:spPr bwMode="auto">
          <a:xfrm>
            <a:off x="4745038" y="2230437"/>
            <a:ext cx="79375" cy="71438"/>
          </a:xfrm>
          <a:prstGeom prst="ellipse">
            <a:avLst/>
          </a:prstGeom>
          <a:solidFill>
            <a:srgbClr val="FF0000"/>
          </a:solidFill>
          <a:ln w="9525">
            <a:solidFill>
              <a:srgbClr val="FF0000"/>
            </a:solidFill>
            <a:round/>
            <a:headEnd/>
            <a:tailEnd/>
          </a:ln>
        </p:spPr>
        <p:txBody>
          <a:bodyPr/>
          <a:lstStyle/>
          <a:p>
            <a:endParaRPr lang="en-US"/>
          </a:p>
        </p:txBody>
      </p:sp>
      <p:sp>
        <p:nvSpPr>
          <p:cNvPr id="19507" name="Oval 51"/>
          <p:cNvSpPr>
            <a:spLocks noChangeArrowheads="1"/>
          </p:cNvSpPr>
          <p:nvPr/>
        </p:nvSpPr>
        <p:spPr bwMode="auto">
          <a:xfrm>
            <a:off x="4745038" y="2230437"/>
            <a:ext cx="79375" cy="71438"/>
          </a:xfrm>
          <a:prstGeom prst="ellipse">
            <a:avLst/>
          </a:prstGeom>
          <a:solidFill>
            <a:srgbClr val="FF0000"/>
          </a:solidFill>
          <a:ln w="0">
            <a:solidFill>
              <a:srgbClr val="FF0000"/>
            </a:solidFill>
            <a:round/>
            <a:headEnd/>
            <a:tailEnd/>
          </a:ln>
        </p:spPr>
        <p:txBody>
          <a:bodyPr/>
          <a:lstStyle/>
          <a:p>
            <a:endParaRPr lang="en-US"/>
          </a:p>
        </p:txBody>
      </p:sp>
      <p:sp>
        <p:nvSpPr>
          <p:cNvPr id="19508" name="Oval 52"/>
          <p:cNvSpPr>
            <a:spLocks noChangeArrowheads="1"/>
          </p:cNvSpPr>
          <p:nvPr/>
        </p:nvSpPr>
        <p:spPr bwMode="auto">
          <a:xfrm>
            <a:off x="4937125" y="2486025"/>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509" name="Oval 53"/>
          <p:cNvSpPr>
            <a:spLocks noChangeArrowheads="1"/>
          </p:cNvSpPr>
          <p:nvPr/>
        </p:nvSpPr>
        <p:spPr bwMode="auto">
          <a:xfrm>
            <a:off x="4937125" y="2486025"/>
            <a:ext cx="77788" cy="73025"/>
          </a:xfrm>
          <a:prstGeom prst="ellipse">
            <a:avLst/>
          </a:prstGeom>
          <a:solidFill>
            <a:srgbClr val="FF0000"/>
          </a:solidFill>
          <a:ln w="0">
            <a:solidFill>
              <a:srgbClr val="FF0000"/>
            </a:solidFill>
            <a:round/>
            <a:headEnd/>
            <a:tailEnd/>
          </a:ln>
        </p:spPr>
        <p:txBody>
          <a:bodyPr/>
          <a:lstStyle/>
          <a:p>
            <a:endParaRPr lang="en-US"/>
          </a:p>
        </p:txBody>
      </p:sp>
      <p:sp>
        <p:nvSpPr>
          <p:cNvPr id="19510" name="Oval 54"/>
          <p:cNvSpPr>
            <a:spLocks noChangeArrowheads="1"/>
          </p:cNvSpPr>
          <p:nvPr/>
        </p:nvSpPr>
        <p:spPr bwMode="auto">
          <a:xfrm>
            <a:off x="5127625" y="1862137"/>
            <a:ext cx="77788" cy="71438"/>
          </a:xfrm>
          <a:prstGeom prst="ellipse">
            <a:avLst/>
          </a:prstGeom>
          <a:solidFill>
            <a:srgbClr val="FF0000"/>
          </a:solidFill>
          <a:ln w="9525">
            <a:solidFill>
              <a:srgbClr val="FF0000"/>
            </a:solidFill>
            <a:round/>
            <a:headEnd/>
            <a:tailEnd/>
          </a:ln>
        </p:spPr>
        <p:txBody>
          <a:bodyPr/>
          <a:lstStyle/>
          <a:p>
            <a:endParaRPr lang="en-US"/>
          </a:p>
        </p:txBody>
      </p:sp>
      <p:sp>
        <p:nvSpPr>
          <p:cNvPr id="19511" name="Oval 55"/>
          <p:cNvSpPr>
            <a:spLocks noChangeArrowheads="1"/>
          </p:cNvSpPr>
          <p:nvPr/>
        </p:nvSpPr>
        <p:spPr bwMode="auto">
          <a:xfrm>
            <a:off x="5127625" y="1862137"/>
            <a:ext cx="77788" cy="71438"/>
          </a:xfrm>
          <a:prstGeom prst="ellipse">
            <a:avLst/>
          </a:prstGeom>
          <a:solidFill>
            <a:srgbClr val="FF0000"/>
          </a:solidFill>
          <a:ln w="0">
            <a:solidFill>
              <a:srgbClr val="FF0000"/>
            </a:solidFill>
            <a:round/>
            <a:headEnd/>
            <a:tailEnd/>
          </a:ln>
        </p:spPr>
        <p:txBody>
          <a:bodyPr/>
          <a:lstStyle/>
          <a:p>
            <a:endParaRPr lang="en-US"/>
          </a:p>
        </p:txBody>
      </p:sp>
      <p:sp>
        <p:nvSpPr>
          <p:cNvPr id="1820176" name="Line 528"/>
          <p:cNvSpPr>
            <a:spLocks noChangeShapeType="1"/>
          </p:cNvSpPr>
          <p:nvPr/>
        </p:nvSpPr>
        <p:spPr bwMode="auto">
          <a:xfrm flipV="1">
            <a:off x="3692525" y="2795587"/>
            <a:ext cx="0" cy="1624013"/>
          </a:xfrm>
          <a:prstGeom prst="line">
            <a:avLst/>
          </a:prstGeom>
          <a:noFill/>
          <a:ln w="28575">
            <a:solidFill>
              <a:schemeClr val="tx1"/>
            </a:solidFill>
            <a:prstDash val="dash"/>
            <a:round/>
            <a:headEnd/>
            <a:tailEnd/>
          </a:ln>
        </p:spPr>
        <p:txBody>
          <a:bodyPr wrap="none" anchor="ctr">
            <a:spAutoFit/>
          </a:bodyPr>
          <a:lstStyle/>
          <a:p>
            <a:endParaRPr lang="en-US"/>
          </a:p>
        </p:txBody>
      </p:sp>
      <p:grpSp>
        <p:nvGrpSpPr>
          <p:cNvPr id="3" name="Group 529"/>
          <p:cNvGrpSpPr>
            <a:grpSpLocks/>
          </p:cNvGrpSpPr>
          <p:nvPr/>
        </p:nvGrpSpPr>
        <p:grpSpPr bwMode="auto">
          <a:xfrm>
            <a:off x="1311275" y="2701925"/>
            <a:ext cx="2381250" cy="174625"/>
            <a:chOff x="288" y="1897"/>
            <a:chExt cx="1500" cy="110"/>
          </a:xfrm>
        </p:grpSpPr>
        <p:sp>
          <p:nvSpPr>
            <p:cNvPr id="19798" name="Line 530"/>
            <p:cNvSpPr>
              <a:spLocks noChangeShapeType="1"/>
            </p:cNvSpPr>
            <p:nvPr/>
          </p:nvSpPr>
          <p:spPr bwMode="auto">
            <a:xfrm flipH="1">
              <a:off x="348" y="1956"/>
              <a:ext cx="1440" cy="0"/>
            </a:xfrm>
            <a:prstGeom prst="line">
              <a:avLst/>
            </a:prstGeom>
            <a:noFill/>
            <a:ln w="28575">
              <a:solidFill>
                <a:schemeClr val="tx1"/>
              </a:solidFill>
              <a:prstDash val="dash"/>
              <a:round/>
              <a:headEnd/>
              <a:tailEnd/>
            </a:ln>
          </p:spPr>
          <p:txBody>
            <a:bodyPr wrap="none" anchor="ctr">
              <a:spAutoFit/>
            </a:bodyPr>
            <a:lstStyle/>
            <a:p>
              <a:endParaRPr lang="en-US"/>
            </a:p>
          </p:txBody>
        </p:sp>
        <p:sp>
          <p:nvSpPr>
            <p:cNvPr id="19799" name="Oval 531"/>
            <p:cNvSpPr>
              <a:spLocks noChangeArrowheads="1"/>
            </p:cNvSpPr>
            <p:nvPr/>
          </p:nvSpPr>
          <p:spPr bwMode="auto">
            <a:xfrm>
              <a:off x="288" y="1897"/>
              <a:ext cx="110" cy="110"/>
            </a:xfrm>
            <a:prstGeom prst="ellipse">
              <a:avLst/>
            </a:prstGeom>
            <a:solidFill>
              <a:schemeClr val="tx1"/>
            </a:solidFill>
            <a:ln w="28575" algn="ctr">
              <a:solidFill>
                <a:schemeClr val="tx1"/>
              </a:solidFill>
              <a:round/>
              <a:headEnd/>
              <a:tailEnd/>
            </a:ln>
          </p:spPr>
          <p:txBody>
            <a:bodyPr anchor="ctr">
              <a:spAutoFit/>
            </a:bodyPr>
            <a:lstStyle/>
            <a:p>
              <a:endParaRPr lang="en-US"/>
            </a:p>
          </p:txBody>
        </p:sp>
      </p:grpSp>
      <p:grpSp>
        <p:nvGrpSpPr>
          <p:cNvPr id="545" name="Group 544"/>
          <p:cNvGrpSpPr/>
          <p:nvPr/>
        </p:nvGrpSpPr>
        <p:grpSpPr>
          <a:xfrm>
            <a:off x="6553200" y="1524000"/>
            <a:ext cx="4119563" cy="3743325"/>
            <a:chOff x="4308475" y="1228725"/>
            <a:chExt cx="4119563" cy="3743325"/>
          </a:xfrm>
        </p:grpSpPr>
        <p:sp>
          <p:nvSpPr>
            <p:cNvPr id="19458" name="Oval 2"/>
            <p:cNvSpPr>
              <a:spLocks noChangeArrowheads="1"/>
            </p:cNvSpPr>
            <p:nvPr/>
          </p:nvSpPr>
          <p:spPr bwMode="auto">
            <a:xfrm>
              <a:off x="6772275" y="2627313"/>
              <a:ext cx="85725" cy="85725"/>
            </a:xfrm>
            <a:prstGeom prst="ellipse">
              <a:avLst/>
            </a:prstGeom>
            <a:noFill/>
            <a:ln w="0">
              <a:solidFill>
                <a:srgbClr val="FF0000"/>
              </a:solidFill>
              <a:round/>
              <a:headEnd/>
              <a:tailEnd/>
            </a:ln>
          </p:spPr>
          <p:txBody>
            <a:bodyPr/>
            <a:lstStyle/>
            <a:p>
              <a:endParaRPr lang="en-US"/>
            </a:p>
          </p:txBody>
        </p:sp>
        <p:sp>
          <p:nvSpPr>
            <p:cNvPr id="19464" name="Line 8"/>
            <p:cNvSpPr>
              <a:spLocks noChangeShapeType="1"/>
            </p:cNvSpPr>
            <p:nvPr/>
          </p:nvSpPr>
          <p:spPr bwMode="auto">
            <a:xfrm flipV="1">
              <a:off x="4308475" y="4338638"/>
              <a:ext cx="1588" cy="41275"/>
            </a:xfrm>
            <a:prstGeom prst="line">
              <a:avLst/>
            </a:prstGeom>
            <a:noFill/>
            <a:ln w="0">
              <a:solidFill>
                <a:srgbClr val="000000"/>
              </a:solidFill>
              <a:round/>
              <a:headEnd/>
              <a:tailEnd/>
            </a:ln>
          </p:spPr>
          <p:txBody>
            <a:bodyPr/>
            <a:lstStyle/>
            <a:p>
              <a:endParaRPr lang="en-US"/>
            </a:p>
          </p:txBody>
        </p:sp>
        <p:grpSp>
          <p:nvGrpSpPr>
            <p:cNvPr id="19512" name="Group 56"/>
            <p:cNvGrpSpPr>
              <a:grpSpLocks/>
            </p:cNvGrpSpPr>
            <p:nvPr/>
          </p:nvGrpSpPr>
          <p:grpSpPr bwMode="auto">
            <a:xfrm>
              <a:off x="5175250" y="1228725"/>
              <a:ext cx="3252788" cy="3743325"/>
              <a:chOff x="2396" y="1789"/>
              <a:chExt cx="2049" cy="2358"/>
            </a:xfrm>
          </p:grpSpPr>
          <p:sp>
            <p:nvSpPr>
              <p:cNvPr id="19800" name="Freeform 57"/>
              <p:cNvSpPr>
                <a:spLocks/>
              </p:cNvSpPr>
              <p:nvPr/>
            </p:nvSpPr>
            <p:spPr bwMode="auto">
              <a:xfrm>
                <a:off x="3546" y="1789"/>
                <a:ext cx="789" cy="1649"/>
              </a:xfrm>
              <a:custGeom>
                <a:avLst/>
                <a:gdLst>
                  <a:gd name="T0" fmla="*/ 789 w 789"/>
                  <a:gd name="T1" fmla="*/ 1649 h 1649"/>
                  <a:gd name="T2" fmla="*/ 789 w 789"/>
                  <a:gd name="T3" fmla="*/ 515 h 1649"/>
                  <a:gd name="T4" fmla="*/ 0 w 789"/>
                  <a:gd name="T5" fmla="*/ 0 h 1649"/>
                  <a:gd name="T6" fmla="*/ 0 w 789"/>
                  <a:gd name="T7" fmla="*/ 1133 h 1649"/>
                  <a:gd name="T8" fmla="*/ 789 w 789"/>
                  <a:gd name="T9" fmla="*/ 1649 h 1649"/>
                  <a:gd name="T10" fmla="*/ 0 60000 65536"/>
                  <a:gd name="T11" fmla="*/ 0 60000 65536"/>
                  <a:gd name="T12" fmla="*/ 0 60000 65536"/>
                  <a:gd name="T13" fmla="*/ 0 60000 65536"/>
                  <a:gd name="T14" fmla="*/ 0 60000 65536"/>
                  <a:gd name="T15" fmla="*/ 0 w 789"/>
                  <a:gd name="T16" fmla="*/ 0 h 1649"/>
                  <a:gd name="T17" fmla="*/ 789 w 789"/>
                  <a:gd name="T18" fmla="*/ 1649 h 1649"/>
                </a:gdLst>
                <a:ahLst/>
                <a:cxnLst>
                  <a:cxn ang="T10">
                    <a:pos x="T0" y="T1"/>
                  </a:cxn>
                  <a:cxn ang="T11">
                    <a:pos x="T2" y="T3"/>
                  </a:cxn>
                  <a:cxn ang="T12">
                    <a:pos x="T4" y="T5"/>
                  </a:cxn>
                  <a:cxn ang="T13">
                    <a:pos x="T6" y="T7"/>
                  </a:cxn>
                  <a:cxn ang="T14">
                    <a:pos x="T8" y="T9"/>
                  </a:cxn>
                </a:cxnLst>
                <a:rect l="T15" t="T16" r="T17" b="T18"/>
                <a:pathLst>
                  <a:path w="789" h="1649">
                    <a:moveTo>
                      <a:pt x="789" y="1649"/>
                    </a:moveTo>
                    <a:lnTo>
                      <a:pt x="789" y="515"/>
                    </a:lnTo>
                    <a:lnTo>
                      <a:pt x="0" y="0"/>
                    </a:lnTo>
                    <a:lnTo>
                      <a:pt x="0" y="1133"/>
                    </a:lnTo>
                    <a:lnTo>
                      <a:pt x="789" y="1649"/>
                    </a:lnTo>
                    <a:close/>
                  </a:path>
                </a:pathLst>
              </a:custGeom>
              <a:solidFill>
                <a:srgbClr val="FFFFFF"/>
              </a:solidFill>
              <a:ln w="9525">
                <a:noFill/>
                <a:round/>
                <a:headEnd/>
                <a:tailEnd/>
              </a:ln>
            </p:spPr>
            <p:txBody>
              <a:bodyPr/>
              <a:lstStyle/>
              <a:p>
                <a:endParaRPr lang="en-US"/>
              </a:p>
            </p:txBody>
          </p:sp>
          <p:sp>
            <p:nvSpPr>
              <p:cNvPr id="19801" name="Freeform 58"/>
              <p:cNvSpPr>
                <a:spLocks/>
              </p:cNvSpPr>
              <p:nvPr/>
            </p:nvSpPr>
            <p:spPr bwMode="auto">
              <a:xfrm>
                <a:off x="3546" y="1789"/>
                <a:ext cx="789" cy="1649"/>
              </a:xfrm>
              <a:custGeom>
                <a:avLst/>
                <a:gdLst>
                  <a:gd name="T0" fmla="*/ 789 w 789"/>
                  <a:gd name="T1" fmla="*/ 1649 h 1649"/>
                  <a:gd name="T2" fmla="*/ 789 w 789"/>
                  <a:gd name="T3" fmla="*/ 515 h 1649"/>
                  <a:gd name="T4" fmla="*/ 0 w 789"/>
                  <a:gd name="T5" fmla="*/ 0 h 1649"/>
                  <a:gd name="T6" fmla="*/ 0 w 789"/>
                  <a:gd name="T7" fmla="*/ 1133 h 1649"/>
                  <a:gd name="T8" fmla="*/ 789 w 789"/>
                  <a:gd name="T9" fmla="*/ 1649 h 1649"/>
                  <a:gd name="T10" fmla="*/ 0 60000 65536"/>
                  <a:gd name="T11" fmla="*/ 0 60000 65536"/>
                  <a:gd name="T12" fmla="*/ 0 60000 65536"/>
                  <a:gd name="T13" fmla="*/ 0 60000 65536"/>
                  <a:gd name="T14" fmla="*/ 0 60000 65536"/>
                  <a:gd name="T15" fmla="*/ 0 w 789"/>
                  <a:gd name="T16" fmla="*/ 0 h 1649"/>
                  <a:gd name="T17" fmla="*/ 789 w 789"/>
                  <a:gd name="T18" fmla="*/ 1649 h 1649"/>
                </a:gdLst>
                <a:ahLst/>
                <a:cxnLst>
                  <a:cxn ang="T10">
                    <a:pos x="T0" y="T1"/>
                  </a:cxn>
                  <a:cxn ang="T11">
                    <a:pos x="T2" y="T3"/>
                  </a:cxn>
                  <a:cxn ang="T12">
                    <a:pos x="T4" y="T5"/>
                  </a:cxn>
                  <a:cxn ang="T13">
                    <a:pos x="T6" y="T7"/>
                  </a:cxn>
                  <a:cxn ang="T14">
                    <a:pos x="T8" y="T9"/>
                  </a:cxn>
                </a:cxnLst>
                <a:rect l="T15" t="T16" r="T17" b="T18"/>
                <a:pathLst>
                  <a:path w="789" h="1649">
                    <a:moveTo>
                      <a:pt x="789" y="1649"/>
                    </a:moveTo>
                    <a:lnTo>
                      <a:pt x="789" y="515"/>
                    </a:lnTo>
                    <a:lnTo>
                      <a:pt x="0" y="0"/>
                    </a:lnTo>
                    <a:lnTo>
                      <a:pt x="0" y="1133"/>
                    </a:lnTo>
                    <a:lnTo>
                      <a:pt x="789" y="1649"/>
                    </a:lnTo>
                  </a:path>
                </a:pathLst>
              </a:custGeom>
              <a:noFill/>
              <a:ln w="0">
                <a:solidFill>
                  <a:srgbClr val="FFFFFF"/>
                </a:solidFill>
                <a:round/>
                <a:headEnd/>
                <a:tailEnd/>
              </a:ln>
            </p:spPr>
            <p:txBody>
              <a:bodyPr/>
              <a:lstStyle/>
              <a:p>
                <a:endParaRPr lang="en-US"/>
              </a:p>
            </p:txBody>
          </p:sp>
          <p:sp>
            <p:nvSpPr>
              <p:cNvPr id="19802" name="Freeform 59"/>
              <p:cNvSpPr>
                <a:spLocks/>
              </p:cNvSpPr>
              <p:nvPr/>
            </p:nvSpPr>
            <p:spPr bwMode="auto">
              <a:xfrm>
                <a:off x="2511" y="2922"/>
                <a:ext cx="1824" cy="917"/>
              </a:xfrm>
              <a:custGeom>
                <a:avLst/>
                <a:gdLst>
                  <a:gd name="T0" fmla="*/ 790 w 1824"/>
                  <a:gd name="T1" fmla="*/ 917 h 917"/>
                  <a:gd name="T2" fmla="*/ 0 w 1824"/>
                  <a:gd name="T3" fmla="*/ 396 h 917"/>
                  <a:gd name="T4" fmla="*/ 1035 w 1824"/>
                  <a:gd name="T5" fmla="*/ 0 h 917"/>
                  <a:gd name="T6" fmla="*/ 1824 w 1824"/>
                  <a:gd name="T7" fmla="*/ 516 h 917"/>
                  <a:gd name="T8" fmla="*/ 790 w 1824"/>
                  <a:gd name="T9" fmla="*/ 917 h 917"/>
                  <a:gd name="T10" fmla="*/ 0 60000 65536"/>
                  <a:gd name="T11" fmla="*/ 0 60000 65536"/>
                  <a:gd name="T12" fmla="*/ 0 60000 65536"/>
                  <a:gd name="T13" fmla="*/ 0 60000 65536"/>
                  <a:gd name="T14" fmla="*/ 0 60000 65536"/>
                  <a:gd name="T15" fmla="*/ 0 w 1824"/>
                  <a:gd name="T16" fmla="*/ 0 h 917"/>
                  <a:gd name="T17" fmla="*/ 1824 w 1824"/>
                  <a:gd name="T18" fmla="*/ 917 h 917"/>
                </a:gdLst>
                <a:ahLst/>
                <a:cxnLst>
                  <a:cxn ang="T10">
                    <a:pos x="T0" y="T1"/>
                  </a:cxn>
                  <a:cxn ang="T11">
                    <a:pos x="T2" y="T3"/>
                  </a:cxn>
                  <a:cxn ang="T12">
                    <a:pos x="T4" y="T5"/>
                  </a:cxn>
                  <a:cxn ang="T13">
                    <a:pos x="T6" y="T7"/>
                  </a:cxn>
                  <a:cxn ang="T14">
                    <a:pos x="T8" y="T9"/>
                  </a:cxn>
                </a:cxnLst>
                <a:rect l="T15" t="T16" r="T17" b="T18"/>
                <a:pathLst>
                  <a:path w="1824" h="917">
                    <a:moveTo>
                      <a:pt x="790" y="917"/>
                    </a:moveTo>
                    <a:lnTo>
                      <a:pt x="0" y="396"/>
                    </a:lnTo>
                    <a:lnTo>
                      <a:pt x="1035" y="0"/>
                    </a:lnTo>
                    <a:lnTo>
                      <a:pt x="1824" y="516"/>
                    </a:lnTo>
                    <a:lnTo>
                      <a:pt x="790" y="917"/>
                    </a:lnTo>
                    <a:close/>
                  </a:path>
                </a:pathLst>
              </a:custGeom>
              <a:solidFill>
                <a:srgbClr val="FFFFFF"/>
              </a:solidFill>
              <a:ln w="9525">
                <a:noFill/>
                <a:round/>
                <a:headEnd/>
                <a:tailEnd/>
              </a:ln>
            </p:spPr>
            <p:txBody>
              <a:bodyPr/>
              <a:lstStyle/>
              <a:p>
                <a:endParaRPr lang="en-US"/>
              </a:p>
            </p:txBody>
          </p:sp>
          <p:sp>
            <p:nvSpPr>
              <p:cNvPr id="19803" name="Freeform 60"/>
              <p:cNvSpPr>
                <a:spLocks/>
              </p:cNvSpPr>
              <p:nvPr/>
            </p:nvSpPr>
            <p:spPr bwMode="auto">
              <a:xfrm>
                <a:off x="2511" y="2922"/>
                <a:ext cx="1824" cy="917"/>
              </a:xfrm>
              <a:custGeom>
                <a:avLst/>
                <a:gdLst>
                  <a:gd name="T0" fmla="*/ 790 w 1824"/>
                  <a:gd name="T1" fmla="*/ 917 h 917"/>
                  <a:gd name="T2" fmla="*/ 0 w 1824"/>
                  <a:gd name="T3" fmla="*/ 396 h 917"/>
                  <a:gd name="T4" fmla="*/ 1035 w 1824"/>
                  <a:gd name="T5" fmla="*/ 0 h 917"/>
                  <a:gd name="T6" fmla="*/ 1824 w 1824"/>
                  <a:gd name="T7" fmla="*/ 516 h 917"/>
                  <a:gd name="T8" fmla="*/ 790 w 1824"/>
                  <a:gd name="T9" fmla="*/ 917 h 917"/>
                  <a:gd name="T10" fmla="*/ 0 60000 65536"/>
                  <a:gd name="T11" fmla="*/ 0 60000 65536"/>
                  <a:gd name="T12" fmla="*/ 0 60000 65536"/>
                  <a:gd name="T13" fmla="*/ 0 60000 65536"/>
                  <a:gd name="T14" fmla="*/ 0 60000 65536"/>
                  <a:gd name="T15" fmla="*/ 0 w 1824"/>
                  <a:gd name="T16" fmla="*/ 0 h 917"/>
                  <a:gd name="T17" fmla="*/ 1824 w 1824"/>
                  <a:gd name="T18" fmla="*/ 917 h 917"/>
                </a:gdLst>
                <a:ahLst/>
                <a:cxnLst>
                  <a:cxn ang="T10">
                    <a:pos x="T0" y="T1"/>
                  </a:cxn>
                  <a:cxn ang="T11">
                    <a:pos x="T2" y="T3"/>
                  </a:cxn>
                  <a:cxn ang="T12">
                    <a:pos x="T4" y="T5"/>
                  </a:cxn>
                  <a:cxn ang="T13">
                    <a:pos x="T6" y="T7"/>
                  </a:cxn>
                  <a:cxn ang="T14">
                    <a:pos x="T8" y="T9"/>
                  </a:cxn>
                </a:cxnLst>
                <a:rect l="T15" t="T16" r="T17" b="T18"/>
                <a:pathLst>
                  <a:path w="1824" h="917">
                    <a:moveTo>
                      <a:pt x="790" y="917"/>
                    </a:moveTo>
                    <a:lnTo>
                      <a:pt x="0" y="396"/>
                    </a:lnTo>
                    <a:lnTo>
                      <a:pt x="1035" y="0"/>
                    </a:lnTo>
                    <a:lnTo>
                      <a:pt x="1824" y="516"/>
                    </a:lnTo>
                    <a:lnTo>
                      <a:pt x="790" y="917"/>
                    </a:lnTo>
                  </a:path>
                </a:pathLst>
              </a:custGeom>
              <a:noFill/>
              <a:ln w="0">
                <a:solidFill>
                  <a:srgbClr val="FFFFFF"/>
                </a:solidFill>
                <a:round/>
                <a:headEnd/>
                <a:tailEnd/>
              </a:ln>
            </p:spPr>
            <p:txBody>
              <a:bodyPr/>
              <a:lstStyle/>
              <a:p>
                <a:endParaRPr lang="en-US"/>
              </a:p>
            </p:txBody>
          </p:sp>
          <p:sp>
            <p:nvSpPr>
              <p:cNvPr id="19804" name="Freeform 61"/>
              <p:cNvSpPr>
                <a:spLocks/>
              </p:cNvSpPr>
              <p:nvPr/>
            </p:nvSpPr>
            <p:spPr bwMode="auto">
              <a:xfrm>
                <a:off x="2511" y="1789"/>
                <a:ext cx="1035" cy="1529"/>
              </a:xfrm>
              <a:custGeom>
                <a:avLst/>
                <a:gdLst>
                  <a:gd name="T0" fmla="*/ 0 w 1035"/>
                  <a:gd name="T1" fmla="*/ 1529 h 1529"/>
                  <a:gd name="T2" fmla="*/ 0 w 1035"/>
                  <a:gd name="T3" fmla="*/ 396 h 1529"/>
                  <a:gd name="T4" fmla="*/ 1035 w 1035"/>
                  <a:gd name="T5" fmla="*/ 0 h 1529"/>
                  <a:gd name="T6" fmla="*/ 1035 w 1035"/>
                  <a:gd name="T7" fmla="*/ 1133 h 1529"/>
                  <a:gd name="T8" fmla="*/ 0 w 1035"/>
                  <a:gd name="T9" fmla="*/ 1529 h 1529"/>
                  <a:gd name="T10" fmla="*/ 0 60000 65536"/>
                  <a:gd name="T11" fmla="*/ 0 60000 65536"/>
                  <a:gd name="T12" fmla="*/ 0 60000 65536"/>
                  <a:gd name="T13" fmla="*/ 0 60000 65536"/>
                  <a:gd name="T14" fmla="*/ 0 60000 65536"/>
                  <a:gd name="T15" fmla="*/ 0 w 1035"/>
                  <a:gd name="T16" fmla="*/ 0 h 1529"/>
                  <a:gd name="T17" fmla="*/ 1035 w 1035"/>
                  <a:gd name="T18" fmla="*/ 1529 h 1529"/>
                </a:gdLst>
                <a:ahLst/>
                <a:cxnLst>
                  <a:cxn ang="T10">
                    <a:pos x="T0" y="T1"/>
                  </a:cxn>
                  <a:cxn ang="T11">
                    <a:pos x="T2" y="T3"/>
                  </a:cxn>
                  <a:cxn ang="T12">
                    <a:pos x="T4" y="T5"/>
                  </a:cxn>
                  <a:cxn ang="T13">
                    <a:pos x="T6" y="T7"/>
                  </a:cxn>
                  <a:cxn ang="T14">
                    <a:pos x="T8" y="T9"/>
                  </a:cxn>
                </a:cxnLst>
                <a:rect l="T15" t="T16" r="T17" b="T18"/>
                <a:pathLst>
                  <a:path w="1035" h="1529">
                    <a:moveTo>
                      <a:pt x="0" y="1529"/>
                    </a:moveTo>
                    <a:lnTo>
                      <a:pt x="0" y="396"/>
                    </a:lnTo>
                    <a:lnTo>
                      <a:pt x="1035" y="0"/>
                    </a:lnTo>
                    <a:lnTo>
                      <a:pt x="1035" y="1133"/>
                    </a:lnTo>
                    <a:lnTo>
                      <a:pt x="0" y="1529"/>
                    </a:lnTo>
                    <a:close/>
                  </a:path>
                </a:pathLst>
              </a:custGeom>
              <a:solidFill>
                <a:srgbClr val="FFFFFF"/>
              </a:solidFill>
              <a:ln w="9525">
                <a:noFill/>
                <a:round/>
                <a:headEnd/>
                <a:tailEnd/>
              </a:ln>
            </p:spPr>
            <p:txBody>
              <a:bodyPr/>
              <a:lstStyle/>
              <a:p>
                <a:endParaRPr lang="en-US"/>
              </a:p>
            </p:txBody>
          </p:sp>
          <p:sp>
            <p:nvSpPr>
              <p:cNvPr id="19805" name="Freeform 62"/>
              <p:cNvSpPr>
                <a:spLocks/>
              </p:cNvSpPr>
              <p:nvPr/>
            </p:nvSpPr>
            <p:spPr bwMode="auto">
              <a:xfrm>
                <a:off x="2511" y="1789"/>
                <a:ext cx="1035" cy="1529"/>
              </a:xfrm>
              <a:custGeom>
                <a:avLst/>
                <a:gdLst>
                  <a:gd name="T0" fmla="*/ 0 w 1035"/>
                  <a:gd name="T1" fmla="*/ 1529 h 1529"/>
                  <a:gd name="T2" fmla="*/ 0 w 1035"/>
                  <a:gd name="T3" fmla="*/ 396 h 1529"/>
                  <a:gd name="T4" fmla="*/ 1035 w 1035"/>
                  <a:gd name="T5" fmla="*/ 0 h 1529"/>
                  <a:gd name="T6" fmla="*/ 1035 w 1035"/>
                  <a:gd name="T7" fmla="*/ 1133 h 1529"/>
                  <a:gd name="T8" fmla="*/ 0 w 1035"/>
                  <a:gd name="T9" fmla="*/ 1529 h 1529"/>
                  <a:gd name="T10" fmla="*/ 0 60000 65536"/>
                  <a:gd name="T11" fmla="*/ 0 60000 65536"/>
                  <a:gd name="T12" fmla="*/ 0 60000 65536"/>
                  <a:gd name="T13" fmla="*/ 0 60000 65536"/>
                  <a:gd name="T14" fmla="*/ 0 60000 65536"/>
                  <a:gd name="T15" fmla="*/ 0 w 1035"/>
                  <a:gd name="T16" fmla="*/ 0 h 1529"/>
                  <a:gd name="T17" fmla="*/ 1035 w 1035"/>
                  <a:gd name="T18" fmla="*/ 1529 h 1529"/>
                </a:gdLst>
                <a:ahLst/>
                <a:cxnLst>
                  <a:cxn ang="T10">
                    <a:pos x="T0" y="T1"/>
                  </a:cxn>
                  <a:cxn ang="T11">
                    <a:pos x="T2" y="T3"/>
                  </a:cxn>
                  <a:cxn ang="T12">
                    <a:pos x="T4" y="T5"/>
                  </a:cxn>
                  <a:cxn ang="T13">
                    <a:pos x="T6" y="T7"/>
                  </a:cxn>
                  <a:cxn ang="T14">
                    <a:pos x="T8" y="T9"/>
                  </a:cxn>
                </a:cxnLst>
                <a:rect l="T15" t="T16" r="T17" b="T18"/>
                <a:pathLst>
                  <a:path w="1035" h="1529">
                    <a:moveTo>
                      <a:pt x="0" y="1529"/>
                    </a:moveTo>
                    <a:lnTo>
                      <a:pt x="0" y="396"/>
                    </a:lnTo>
                    <a:lnTo>
                      <a:pt x="1035" y="0"/>
                    </a:lnTo>
                    <a:lnTo>
                      <a:pt x="1035" y="1133"/>
                    </a:lnTo>
                    <a:lnTo>
                      <a:pt x="0" y="1529"/>
                    </a:lnTo>
                  </a:path>
                </a:pathLst>
              </a:custGeom>
              <a:noFill/>
              <a:ln w="0">
                <a:solidFill>
                  <a:srgbClr val="FFFFFF"/>
                </a:solidFill>
                <a:round/>
                <a:headEnd/>
                <a:tailEnd/>
              </a:ln>
            </p:spPr>
            <p:txBody>
              <a:bodyPr/>
              <a:lstStyle/>
              <a:p>
                <a:endParaRPr lang="en-US"/>
              </a:p>
            </p:txBody>
          </p:sp>
          <p:sp>
            <p:nvSpPr>
              <p:cNvPr id="19806" name="Freeform 63"/>
              <p:cNvSpPr>
                <a:spLocks/>
              </p:cNvSpPr>
              <p:nvPr/>
            </p:nvSpPr>
            <p:spPr bwMode="auto">
              <a:xfrm>
                <a:off x="2529" y="2179"/>
                <a:ext cx="790" cy="1648"/>
              </a:xfrm>
              <a:custGeom>
                <a:avLst/>
                <a:gdLst>
                  <a:gd name="T0" fmla="*/ 1013516 w 132"/>
                  <a:gd name="T1" fmla="*/ 2125464 h 275"/>
                  <a:gd name="T2" fmla="*/ 0 w 132"/>
                  <a:gd name="T3" fmla="*/ 1461326 h 275"/>
                  <a:gd name="T4" fmla="*/ 0 w 132"/>
                  <a:gd name="T5" fmla="*/ 0 h 275"/>
                  <a:gd name="T6" fmla="*/ 0 60000 65536"/>
                  <a:gd name="T7" fmla="*/ 0 60000 65536"/>
                  <a:gd name="T8" fmla="*/ 0 60000 65536"/>
                  <a:gd name="T9" fmla="*/ 0 w 132"/>
                  <a:gd name="T10" fmla="*/ 0 h 275"/>
                  <a:gd name="T11" fmla="*/ 132 w 132"/>
                  <a:gd name="T12" fmla="*/ 275 h 275"/>
                </a:gdLst>
                <a:ahLst/>
                <a:cxnLst>
                  <a:cxn ang="T6">
                    <a:pos x="T0" y="T1"/>
                  </a:cxn>
                  <a:cxn ang="T7">
                    <a:pos x="T2" y="T3"/>
                  </a:cxn>
                  <a:cxn ang="T8">
                    <a:pos x="T4" y="T5"/>
                  </a:cxn>
                </a:cxnLst>
                <a:rect l="T9" t="T10" r="T11" b="T12"/>
                <a:pathLst>
                  <a:path w="132" h="275">
                    <a:moveTo>
                      <a:pt x="132" y="275"/>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07" name="Freeform 64"/>
              <p:cNvSpPr>
                <a:spLocks/>
              </p:cNvSpPr>
              <p:nvPr/>
            </p:nvSpPr>
            <p:spPr bwMode="auto">
              <a:xfrm>
                <a:off x="2768" y="2083"/>
                <a:ext cx="796" cy="1654"/>
              </a:xfrm>
              <a:custGeom>
                <a:avLst/>
                <a:gdLst>
                  <a:gd name="T0" fmla="*/ 1021292 w 133"/>
                  <a:gd name="T1" fmla="*/ 2133240 h 276"/>
                  <a:gd name="T2" fmla="*/ 0 w 133"/>
                  <a:gd name="T3" fmla="*/ 1461339 h 276"/>
                  <a:gd name="T4" fmla="*/ 0 w 133"/>
                  <a:gd name="T5" fmla="*/ 0 h 276"/>
                  <a:gd name="T6" fmla="*/ 0 60000 65536"/>
                  <a:gd name="T7" fmla="*/ 0 60000 65536"/>
                  <a:gd name="T8" fmla="*/ 0 60000 65536"/>
                  <a:gd name="T9" fmla="*/ 0 w 133"/>
                  <a:gd name="T10" fmla="*/ 0 h 276"/>
                  <a:gd name="T11" fmla="*/ 133 w 133"/>
                  <a:gd name="T12" fmla="*/ 276 h 276"/>
                </a:gdLst>
                <a:ahLst/>
                <a:cxnLst>
                  <a:cxn ang="T6">
                    <a:pos x="T0" y="T1"/>
                  </a:cxn>
                  <a:cxn ang="T7">
                    <a:pos x="T2" y="T3"/>
                  </a:cxn>
                  <a:cxn ang="T8">
                    <a:pos x="T4" y="T5"/>
                  </a:cxn>
                </a:cxnLst>
                <a:rect l="T9" t="T10" r="T11" b="T12"/>
                <a:pathLst>
                  <a:path w="133" h="276">
                    <a:moveTo>
                      <a:pt x="133" y="276"/>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08" name="Freeform 65"/>
              <p:cNvSpPr>
                <a:spLocks/>
              </p:cNvSpPr>
              <p:nvPr/>
            </p:nvSpPr>
            <p:spPr bwMode="auto">
              <a:xfrm>
                <a:off x="3014" y="1987"/>
                <a:ext cx="795" cy="1654"/>
              </a:xfrm>
              <a:custGeom>
                <a:avLst/>
                <a:gdLst>
                  <a:gd name="T0" fmla="*/ 1014904 w 133"/>
                  <a:gd name="T1" fmla="*/ 2133240 h 276"/>
                  <a:gd name="T2" fmla="*/ 0 w 133"/>
                  <a:gd name="T3" fmla="*/ 1461339 h 276"/>
                  <a:gd name="T4" fmla="*/ 0 w 133"/>
                  <a:gd name="T5" fmla="*/ 0 h 276"/>
                  <a:gd name="T6" fmla="*/ 0 60000 65536"/>
                  <a:gd name="T7" fmla="*/ 0 60000 65536"/>
                  <a:gd name="T8" fmla="*/ 0 60000 65536"/>
                  <a:gd name="T9" fmla="*/ 0 w 133"/>
                  <a:gd name="T10" fmla="*/ 0 h 276"/>
                  <a:gd name="T11" fmla="*/ 133 w 133"/>
                  <a:gd name="T12" fmla="*/ 276 h 276"/>
                </a:gdLst>
                <a:ahLst/>
                <a:cxnLst>
                  <a:cxn ang="T6">
                    <a:pos x="T0" y="T1"/>
                  </a:cxn>
                  <a:cxn ang="T7">
                    <a:pos x="T2" y="T3"/>
                  </a:cxn>
                  <a:cxn ang="T8">
                    <a:pos x="T4" y="T5"/>
                  </a:cxn>
                </a:cxnLst>
                <a:rect l="T9" t="T10" r="T11" b="T12"/>
                <a:pathLst>
                  <a:path w="133" h="276">
                    <a:moveTo>
                      <a:pt x="133" y="276"/>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09" name="Freeform 66"/>
              <p:cNvSpPr>
                <a:spLocks/>
              </p:cNvSpPr>
              <p:nvPr/>
            </p:nvSpPr>
            <p:spPr bwMode="auto">
              <a:xfrm>
                <a:off x="3259" y="1897"/>
                <a:ext cx="795" cy="1648"/>
              </a:xfrm>
              <a:custGeom>
                <a:avLst/>
                <a:gdLst>
                  <a:gd name="T0" fmla="*/ 1014904 w 133"/>
                  <a:gd name="T1" fmla="*/ 2125464 h 275"/>
                  <a:gd name="T2" fmla="*/ 0 w 133"/>
                  <a:gd name="T3" fmla="*/ 1461326 h 275"/>
                  <a:gd name="T4" fmla="*/ 0 w 133"/>
                  <a:gd name="T5" fmla="*/ 0 h 275"/>
                  <a:gd name="T6" fmla="*/ 0 60000 65536"/>
                  <a:gd name="T7" fmla="*/ 0 60000 65536"/>
                  <a:gd name="T8" fmla="*/ 0 60000 65536"/>
                  <a:gd name="T9" fmla="*/ 0 w 133"/>
                  <a:gd name="T10" fmla="*/ 0 h 275"/>
                  <a:gd name="T11" fmla="*/ 133 w 133"/>
                  <a:gd name="T12" fmla="*/ 275 h 275"/>
                </a:gdLst>
                <a:ahLst/>
                <a:cxnLst>
                  <a:cxn ang="T6">
                    <a:pos x="T0" y="T1"/>
                  </a:cxn>
                  <a:cxn ang="T7">
                    <a:pos x="T2" y="T3"/>
                  </a:cxn>
                  <a:cxn ang="T8">
                    <a:pos x="T4" y="T5"/>
                  </a:cxn>
                </a:cxnLst>
                <a:rect l="T9" t="T10" r="T11" b="T12"/>
                <a:pathLst>
                  <a:path w="133" h="275">
                    <a:moveTo>
                      <a:pt x="133" y="275"/>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10" name="Freeform 67"/>
              <p:cNvSpPr>
                <a:spLocks/>
              </p:cNvSpPr>
              <p:nvPr/>
            </p:nvSpPr>
            <p:spPr bwMode="auto">
              <a:xfrm>
                <a:off x="3504" y="1801"/>
                <a:ext cx="789" cy="1655"/>
              </a:xfrm>
              <a:custGeom>
                <a:avLst/>
                <a:gdLst>
                  <a:gd name="T0" fmla="*/ 1007129 w 132"/>
                  <a:gd name="T1" fmla="*/ 2139699 h 276"/>
                  <a:gd name="T2" fmla="*/ 0 w 132"/>
                  <a:gd name="T3" fmla="*/ 1464831 h 276"/>
                  <a:gd name="T4" fmla="*/ 0 w 132"/>
                  <a:gd name="T5" fmla="*/ 0 h 276"/>
                  <a:gd name="T6" fmla="*/ 0 60000 65536"/>
                  <a:gd name="T7" fmla="*/ 0 60000 65536"/>
                  <a:gd name="T8" fmla="*/ 0 60000 65536"/>
                  <a:gd name="T9" fmla="*/ 0 w 132"/>
                  <a:gd name="T10" fmla="*/ 0 h 276"/>
                  <a:gd name="T11" fmla="*/ 132 w 132"/>
                  <a:gd name="T12" fmla="*/ 276 h 276"/>
                </a:gdLst>
                <a:ahLst/>
                <a:cxnLst>
                  <a:cxn ang="T6">
                    <a:pos x="T0" y="T1"/>
                  </a:cxn>
                  <a:cxn ang="T7">
                    <a:pos x="T2" y="T3"/>
                  </a:cxn>
                  <a:cxn ang="T8">
                    <a:pos x="T4" y="T5"/>
                  </a:cxn>
                </a:cxnLst>
                <a:rect l="T9" t="T10" r="T11" b="T12"/>
                <a:pathLst>
                  <a:path w="132" h="276">
                    <a:moveTo>
                      <a:pt x="132" y="276"/>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11" name="Freeform 68"/>
              <p:cNvSpPr>
                <a:spLocks/>
              </p:cNvSpPr>
              <p:nvPr/>
            </p:nvSpPr>
            <p:spPr bwMode="auto">
              <a:xfrm>
                <a:off x="3277" y="2292"/>
                <a:ext cx="1040" cy="1529"/>
              </a:xfrm>
              <a:custGeom>
                <a:avLst/>
                <a:gdLst>
                  <a:gd name="T0" fmla="*/ 0 w 174"/>
                  <a:gd name="T1" fmla="*/ 1976404 h 255"/>
                  <a:gd name="T2" fmla="*/ 1327279 w 174"/>
                  <a:gd name="T3" fmla="*/ 1464614 h 255"/>
                  <a:gd name="T4" fmla="*/ 1327279 w 174"/>
                  <a:gd name="T5" fmla="*/ 0 h 255"/>
                  <a:gd name="T6" fmla="*/ 0 60000 65536"/>
                  <a:gd name="T7" fmla="*/ 0 60000 65536"/>
                  <a:gd name="T8" fmla="*/ 0 60000 65536"/>
                  <a:gd name="T9" fmla="*/ 0 w 174"/>
                  <a:gd name="T10" fmla="*/ 0 h 255"/>
                  <a:gd name="T11" fmla="*/ 174 w 174"/>
                  <a:gd name="T12" fmla="*/ 255 h 255"/>
                </a:gdLst>
                <a:ahLst/>
                <a:cxnLst>
                  <a:cxn ang="T6">
                    <a:pos x="T0" y="T1"/>
                  </a:cxn>
                  <a:cxn ang="T7">
                    <a:pos x="T2" y="T3"/>
                  </a:cxn>
                  <a:cxn ang="T8">
                    <a:pos x="T4" y="T5"/>
                  </a:cxn>
                </a:cxnLst>
                <a:rect l="T9" t="T10" r="T11" b="T12"/>
                <a:pathLst>
                  <a:path w="174" h="255">
                    <a:moveTo>
                      <a:pt x="0" y="255"/>
                    </a:moveTo>
                    <a:lnTo>
                      <a:pt x="174" y="189"/>
                    </a:lnTo>
                    <a:lnTo>
                      <a:pt x="174" y="0"/>
                    </a:lnTo>
                  </a:path>
                </a:pathLst>
              </a:custGeom>
              <a:noFill/>
              <a:ln w="0">
                <a:solidFill>
                  <a:srgbClr val="000000"/>
                </a:solidFill>
                <a:prstDash val="sysDot"/>
                <a:round/>
                <a:headEnd/>
                <a:tailEnd/>
              </a:ln>
            </p:spPr>
            <p:txBody>
              <a:bodyPr/>
              <a:lstStyle/>
              <a:p>
                <a:endParaRPr lang="en-US"/>
              </a:p>
            </p:txBody>
          </p:sp>
          <p:sp>
            <p:nvSpPr>
              <p:cNvPr id="19812" name="Freeform 69"/>
              <p:cNvSpPr>
                <a:spLocks/>
              </p:cNvSpPr>
              <p:nvPr/>
            </p:nvSpPr>
            <p:spPr bwMode="auto">
              <a:xfrm>
                <a:off x="3044" y="2137"/>
                <a:ext cx="1040" cy="1528"/>
              </a:xfrm>
              <a:custGeom>
                <a:avLst/>
                <a:gdLst>
                  <a:gd name="T0" fmla="*/ 0 w 174"/>
                  <a:gd name="T1" fmla="*/ 1969946 h 255"/>
                  <a:gd name="T2" fmla="*/ 1327279 w 174"/>
                  <a:gd name="T3" fmla="*/ 1460690 h 255"/>
                  <a:gd name="T4" fmla="*/ 1327279 w 174"/>
                  <a:gd name="T5" fmla="*/ 0 h 255"/>
                  <a:gd name="T6" fmla="*/ 0 60000 65536"/>
                  <a:gd name="T7" fmla="*/ 0 60000 65536"/>
                  <a:gd name="T8" fmla="*/ 0 60000 65536"/>
                  <a:gd name="T9" fmla="*/ 0 w 174"/>
                  <a:gd name="T10" fmla="*/ 0 h 255"/>
                  <a:gd name="T11" fmla="*/ 174 w 174"/>
                  <a:gd name="T12" fmla="*/ 255 h 255"/>
                </a:gdLst>
                <a:ahLst/>
                <a:cxnLst>
                  <a:cxn ang="T6">
                    <a:pos x="T0" y="T1"/>
                  </a:cxn>
                  <a:cxn ang="T7">
                    <a:pos x="T2" y="T3"/>
                  </a:cxn>
                  <a:cxn ang="T8">
                    <a:pos x="T4" y="T5"/>
                  </a:cxn>
                </a:cxnLst>
                <a:rect l="T9" t="T10" r="T11" b="T12"/>
                <a:pathLst>
                  <a:path w="174" h="255">
                    <a:moveTo>
                      <a:pt x="0" y="255"/>
                    </a:moveTo>
                    <a:lnTo>
                      <a:pt x="174" y="189"/>
                    </a:lnTo>
                    <a:lnTo>
                      <a:pt x="174" y="0"/>
                    </a:lnTo>
                  </a:path>
                </a:pathLst>
              </a:custGeom>
              <a:noFill/>
              <a:ln w="0">
                <a:solidFill>
                  <a:srgbClr val="000000"/>
                </a:solidFill>
                <a:prstDash val="sysDot"/>
                <a:round/>
                <a:headEnd/>
                <a:tailEnd/>
              </a:ln>
            </p:spPr>
            <p:txBody>
              <a:bodyPr/>
              <a:lstStyle/>
              <a:p>
                <a:endParaRPr lang="en-US"/>
              </a:p>
            </p:txBody>
          </p:sp>
          <p:sp>
            <p:nvSpPr>
              <p:cNvPr id="19813" name="Freeform 70"/>
              <p:cNvSpPr>
                <a:spLocks/>
              </p:cNvSpPr>
              <p:nvPr/>
            </p:nvSpPr>
            <p:spPr bwMode="auto">
              <a:xfrm>
                <a:off x="2810" y="1987"/>
                <a:ext cx="1035" cy="1528"/>
              </a:xfrm>
              <a:custGeom>
                <a:avLst/>
                <a:gdLst>
                  <a:gd name="T0" fmla="*/ 0 w 173"/>
                  <a:gd name="T1" fmla="*/ 1969946 h 255"/>
                  <a:gd name="T2" fmla="*/ 1325925 w 173"/>
                  <a:gd name="T3" fmla="*/ 1460690 h 255"/>
                  <a:gd name="T4" fmla="*/ 1325925 w 173"/>
                  <a:gd name="T5" fmla="*/ 0 h 255"/>
                  <a:gd name="T6" fmla="*/ 0 60000 65536"/>
                  <a:gd name="T7" fmla="*/ 0 60000 65536"/>
                  <a:gd name="T8" fmla="*/ 0 60000 65536"/>
                  <a:gd name="T9" fmla="*/ 0 w 173"/>
                  <a:gd name="T10" fmla="*/ 0 h 255"/>
                  <a:gd name="T11" fmla="*/ 173 w 173"/>
                  <a:gd name="T12" fmla="*/ 255 h 255"/>
                </a:gdLst>
                <a:ahLst/>
                <a:cxnLst>
                  <a:cxn ang="T6">
                    <a:pos x="T0" y="T1"/>
                  </a:cxn>
                  <a:cxn ang="T7">
                    <a:pos x="T2" y="T3"/>
                  </a:cxn>
                  <a:cxn ang="T8">
                    <a:pos x="T4" y="T5"/>
                  </a:cxn>
                </a:cxnLst>
                <a:rect l="T9" t="T10" r="T11" b="T12"/>
                <a:pathLst>
                  <a:path w="173" h="255">
                    <a:moveTo>
                      <a:pt x="0" y="255"/>
                    </a:moveTo>
                    <a:lnTo>
                      <a:pt x="173" y="189"/>
                    </a:lnTo>
                    <a:lnTo>
                      <a:pt x="173" y="0"/>
                    </a:lnTo>
                  </a:path>
                </a:pathLst>
              </a:custGeom>
              <a:noFill/>
              <a:ln w="0">
                <a:solidFill>
                  <a:srgbClr val="000000"/>
                </a:solidFill>
                <a:prstDash val="sysDot"/>
                <a:round/>
                <a:headEnd/>
                <a:tailEnd/>
              </a:ln>
            </p:spPr>
            <p:txBody>
              <a:bodyPr/>
              <a:lstStyle/>
              <a:p>
                <a:endParaRPr lang="en-US"/>
              </a:p>
            </p:txBody>
          </p:sp>
          <p:sp>
            <p:nvSpPr>
              <p:cNvPr id="19814" name="Freeform 71"/>
              <p:cNvSpPr>
                <a:spLocks/>
              </p:cNvSpPr>
              <p:nvPr/>
            </p:nvSpPr>
            <p:spPr bwMode="auto">
              <a:xfrm>
                <a:off x="2577" y="1831"/>
                <a:ext cx="1035" cy="1535"/>
              </a:xfrm>
              <a:custGeom>
                <a:avLst/>
                <a:gdLst>
                  <a:gd name="T0" fmla="*/ 0 w 173"/>
                  <a:gd name="T1" fmla="*/ 1984179 h 256"/>
                  <a:gd name="T2" fmla="*/ 1325925 w 173"/>
                  <a:gd name="T3" fmla="*/ 1464624 h 256"/>
                  <a:gd name="T4" fmla="*/ 1325925 w 173"/>
                  <a:gd name="T5" fmla="*/ 0 h 256"/>
                  <a:gd name="T6" fmla="*/ 0 60000 65536"/>
                  <a:gd name="T7" fmla="*/ 0 60000 65536"/>
                  <a:gd name="T8" fmla="*/ 0 60000 65536"/>
                  <a:gd name="T9" fmla="*/ 0 w 173"/>
                  <a:gd name="T10" fmla="*/ 0 h 256"/>
                  <a:gd name="T11" fmla="*/ 173 w 173"/>
                  <a:gd name="T12" fmla="*/ 256 h 256"/>
                </a:gdLst>
                <a:ahLst/>
                <a:cxnLst>
                  <a:cxn ang="T6">
                    <a:pos x="T0" y="T1"/>
                  </a:cxn>
                  <a:cxn ang="T7">
                    <a:pos x="T2" y="T3"/>
                  </a:cxn>
                  <a:cxn ang="T8">
                    <a:pos x="T4" y="T5"/>
                  </a:cxn>
                </a:cxnLst>
                <a:rect l="T9" t="T10" r="T11" b="T12"/>
                <a:pathLst>
                  <a:path w="173" h="256">
                    <a:moveTo>
                      <a:pt x="0" y="256"/>
                    </a:moveTo>
                    <a:lnTo>
                      <a:pt x="173" y="189"/>
                    </a:lnTo>
                    <a:lnTo>
                      <a:pt x="173" y="0"/>
                    </a:lnTo>
                  </a:path>
                </a:pathLst>
              </a:custGeom>
              <a:noFill/>
              <a:ln w="0">
                <a:solidFill>
                  <a:srgbClr val="000000"/>
                </a:solidFill>
                <a:prstDash val="sysDot"/>
                <a:round/>
                <a:headEnd/>
                <a:tailEnd/>
              </a:ln>
            </p:spPr>
            <p:txBody>
              <a:bodyPr/>
              <a:lstStyle/>
              <a:p>
                <a:endParaRPr lang="en-US"/>
              </a:p>
            </p:txBody>
          </p:sp>
          <p:sp>
            <p:nvSpPr>
              <p:cNvPr id="19815" name="Freeform 72"/>
              <p:cNvSpPr>
                <a:spLocks/>
              </p:cNvSpPr>
              <p:nvPr/>
            </p:nvSpPr>
            <p:spPr bwMode="auto">
              <a:xfrm>
                <a:off x="2511" y="2808"/>
                <a:ext cx="1824" cy="522"/>
              </a:xfrm>
              <a:custGeom>
                <a:avLst/>
                <a:gdLst>
                  <a:gd name="T0" fmla="*/ 0 w 305"/>
                  <a:gd name="T1" fmla="*/ 520992 h 87"/>
                  <a:gd name="T2" fmla="*/ 1323925 w 305"/>
                  <a:gd name="T3" fmla="*/ 0 h 87"/>
                  <a:gd name="T4" fmla="*/ 2333015 w 305"/>
                  <a:gd name="T5" fmla="*/ 676512 h 87"/>
                  <a:gd name="T6" fmla="*/ 0 60000 65536"/>
                  <a:gd name="T7" fmla="*/ 0 60000 65536"/>
                  <a:gd name="T8" fmla="*/ 0 60000 65536"/>
                  <a:gd name="T9" fmla="*/ 0 w 305"/>
                  <a:gd name="T10" fmla="*/ 0 h 87"/>
                  <a:gd name="T11" fmla="*/ 305 w 305"/>
                  <a:gd name="T12" fmla="*/ 87 h 87"/>
                </a:gdLst>
                <a:ahLst/>
                <a:cxnLst>
                  <a:cxn ang="T6">
                    <a:pos x="T0" y="T1"/>
                  </a:cxn>
                  <a:cxn ang="T7">
                    <a:pos x="T2" y="T3"/>
                  </a:cxn>
                  <a:cxn ang="T8">
                    <a:pos x="T4" y="T5"/>
                  </a:cxn>
                </a:cxnLst>
                <a:rect l="T9" t="T10" r="T11" b="T12"/>
                <a:pathLst>
                  <a:path w="305" h="87">
                    <a:moveTo>
                      <a:pt x="0" y="67"/>
                    </a:moveTo>
                    <a:lnTo>
                      <a:pt x="173" y="0"/>
                    </a:lnTo>
                    <a:lnTo>
                      <a:pt x="305" y="87"/>
                    </a:lnTo>
                  </a:path>
                </a:pathLst>
              </a:custGeom>
              <a:noFill/>
              <a:ln w="0">
                <a:solidFill>
                  <a:srgbClr val="000000"/>
                </a:solidFill>
                <a:prstDash val="sysDot"/>
                <a:round/>
                <a:headEnd/>
                <a:tailEnd/>
              </a:ln>
            </p:spPr>
            <p:txBody>
              <a:bodyPr/>
              <a:lstStyle/>
              <a:p>
                <a:endParaRPr lang="en-US"/>
              </a:p>
            </p:txBody>
          </p:sp>
          <p:sp>
            <p:nvSpPr>
              <p:cNvPr id="19816" name="Freeform 73"/>
              <p:cNvSpPr>
                <a:spLocks/>
              </p:cNvSpPr>
              <p:nvPr/>
            </p:nvSpPr>
            <p:spPr bwMode="auto">
              <a:xfrm>
                <a:off x="2511" y="2544"/>
                <a:ext cx="1824" cy="516"/>
              </a:xfrm>
              <a:custGeom>
                <a:avLst/>
                <a:gdLst>
                  <a:gd name="T0" fmla="*/ 0 w 305"/>
                  <a:gd name="T1" fmla="*/ 513216 h 86"/>
                  <a:gd name="T2" fmla="*/ 1323925 w 305"/>
                  <a:gd name="T3" fmla="*/ 0 h 86"/>
                  <a:gd name="T4" fmla="*/ 2333015 w 305"/>
                  <a:gd name="T5" fmla="*/ 668736 h 86"/>
                  <a:gd name="T6" fmla="*/ 0 60000 65536"/>
                  <a:gd name="T7" fmla="*/ 0 60000 65536"/>
                  <a:gd name="T8" fmla="*/ 0 60000 65536"/>
                  <a:gd name="T9" fmla="*/ 0 w 305"/>
                  <a:gd name="T10" fmla="*/ 0 h 86"/>
                  <a:gd name="T11" fmla="*/ 305 w 305"/>
                  <a:gd name="T12" fmla="*/ 86 h 86"/>
                </a:gdLst>
                <a:ahLst/>
                <a:cxnLst>
                  <a:cxn ang="T6">
                    <a:pos x="T0" y="T1"/>
                  </a:cxn>
                  <a:cxn ang="T7">
                    <a:pos x="T2" y="T3"/>
                  </a:cxn>
                  <a:cxn ang="T8">
                    <a:pos x="T4" y="T5"/>
                  </a:cxn>
                </a:cxnLst>
                <a:rect l="T9" t="T10" r="T11" b="T12"/>
                <a:pathLst>
                  <a:path w="305" h="86">
                    <a:moveTo>
                      <a:pt x="0" y="66"/>
                    </a:moveTo>
                    <a:lnTo>
                      <a:pt x="173" y="0"/>
                    </a:lnTo>
                    <a:lnTo>
                      <a:pt x="305" y="86"/>
                    </a:lnTo>
                  </a:path>
                </a:pathLst>
              </a:custGeom>
              <a:noFill/>
              <a:ln w="0">
                <a:solidFill>
                  <a:srgbClr val="000000"/>
                </a:solidFill>
                <a:prstDash val="sysDot"/>
                <a:round/>
                <a:headEnd/>
                <a:tailEnd/>
              </a:ln>
            </p:spPr>
            <p:txBody>
              <a:bodyPr/>
              <a:lstStyle/>
              <a:p>
                <a:endParaRPr lang="en-US"/>
              </a:p>
            </p:txBody>
          </p:sp>
          <p:sp>
            <p:nvSpPr>
              <p:cNvPr id="19817" name="Freeform 74"/>
              <p:cNvSpPr>
                <a:spLocks/>
              </p:cNvSpPr>
              <p:nvPr/>
            </p:nvSpPr>
            <p:spPr bwMode="auto">
              <a:xfrm>
                <a:off x="2511" y="2274"/>
                <a:ext cx="1824" cy="522"/>
              </a:xfrm>
              <a:custGeom>
                <a:avLst/>
                <a:gdLst>
                  <a:gd name="T0" fmla="*/ 0 w 305"/>
                  <a:gd name="T1" fmla="*/ 520992 h 87"/>
                  <a:gd name="T2" fmla="*/ 1323925 w 305"/>
                  <a:gd name="T3" fmla="*/ 0 h 87"/>
                  <a:gd name="T4" fmla="*/ 2333015 w 305"/>
                  <a:gd name="T5" fmla="*/ 676512 h 87"/>
                  <a:gd name="T6" fmla="*/ 0 60000 65536"/>
                  <a:gd name="T7" fmla="*/ 0 60000 65536"/>
                  <a:gd name="T8" fmla="*/ 0 60000 65536"/>
                  <a:gd name="T9" fmla="*/ 0 w 305"/>
                  <a:gd name="T10" fmla="*/ 0 h 87"/>
                  <a:gd name="T11" fmla="*/ 305 w 305"/>
                  <a:gd name="T12" fmla="*/ 87 h 87"/>
                </a:gdLst>
                <a:ahLst/>
                <a:cxnLst>
                  <a:cxn ang="T6">
                    <a:pos x="T0" y="T1"/>
                  </a:cxn>
                  <a:cxn ang="T7">
                    <a:pos x="T2" y="T3"/>
                  </a:cxn>
                  <a:cxn ang="T8">
                    <a:pos x="T4" y="T5"/>
                  </a:cxn>
                </a:cxnLst>
                <a:rect l="T9" t="T10" r="T11" b="T12"/>
                <a:pathLst>
                  <a:path w="305" h="87">
                    <a:moveTo>
                      <a:pt x="0" y="67"/>
                    </a:moveTo>
                    <a:lnTo>
                      <a:pt x="173" y="0"/>
                    </a:lnTo>
                    <a:lnTo>
                      <a:pt x="305" y="87"/>
                    </a:lnTo>
                  </a:path>
                </a:pathLst>
              </a:custGeom>
              <a:noFill/>
              <a:ln w="0">
                <a:solidFill>
                  <a:srgbClr val="000000"/>
                </a:solidFill>
                <a:prstDash val="sysDot"/>
                <a:round/>
                <a:headEnd/>
                <a:tailEnd/>
              </a:ln>
            </p:spPr>
            <p:txBody>
              <a:bodyPr/>
              <a:lstStyle/>
              <a:p>
                <a:endParaRPr lang="en-US"/>
              </a:p>
            </p:txBody>
          </p:sp>
          <p:sp>
            <p:nvSpPr>
              <p:cNvPr id="19818" name="Freeform 75"/>
              <p:cNvSpPr>
                <a:spLocks/>
              </p:cNvSpPr>
              <p:nvPr/>
            </p:nvSpPr>
            <p:spPr bwMode="auto">
              <a:xfrm>
                <a:off x="2511" y="2011"/>
                <a:ext cx="1824" cy="515"/>
              </a:xfrm>
              <a:custGeom>
                <a:avLst/>
                <a:gdLst>
                  <a:gd name="T0" fmla="*/ 0 w 305"/>
                  <a:gd name="T1" fmla="*/ 507892 h 86"/>
                  <a:gd name="T2" fmla="*/ 1323925 w 305"/>
                  <a:gd name="T3" fmla="*/ 0 h 86"/>
                  <a:gd name="T4" fmla="*/ 2333015 w 305"/>
                  <a:gd name="T5" fmla="*/ 662272 h 86"/>
                  <a:gd name="T6" fmla="*/ 0 60000 65536"/>
                  <a:gd name="T7" fmla="*/ 0 60000 65536"/>
                  <a:gd name="T8" fmla="*/ 0 60000 65536"/>
                  <a:gd name="T9" fmla="*/ 0 w 305"/>
                  <a:gd name="T10" fmla="*/ 0 h 86"/>
                  <a:gd name="T11" fmla="*/ 305 w 305"/>
                  <a:gd name="T12" fmla="*/ 86 h 86"/>
                </a:gdLst>
                <a:ahLst/>
                <a:cxnLst>
                  <a:cxn ang="T6">
                    <a:pos x="T0" y="T1"/>
                  </a:cxn>
                  <a:cxn ang="T7">
                    <a:pos x="T2" y="T3"/>
                  </a:cxn>
                  <a:cxn ang="T8">
                    <a:pos x="T4" y="T5"/>
                  </a:cxn>
                </a:cxnLst>
                <a:rect l="T9" t="T10" r="T11" b="T12"/>
                <a:pathLst>
                  <a:path w="305" h="86">
                    <a:moveTo>
                      <a:pt x="0" y="66"/>
                    </a:moveTo>
                    <a:lnTo>
                      <a:pt x="173" y="0"/>
                    </a:lnTo>
                    <a:lnTo>
                      <a:pt x="305" y="86"/>
                    </a:lnTo>
                  </a:path>
                </a:pathLst>
              </a:custGeom>
              <a:noFill/>
              <a:ln w="0">
                <a:solidFill>
                  <a:srgbClr val="000000"/>
                </a:solidFill>
                <a:prstDash val="sysDot"/>
                <a:round/>
                <a:headEnd/>
                <a:tailEnd/>
              </a:ln>
            </p:spPr>
            <p:txBody>
              <a:bodyPr/>
              <a:lstStyle/>
              <a:p>
                <a:endParaRPr lang="en-US"/>
              </a:p>
            </p:txBody>
          </p:sp>
          <p:sp>
            <p:nvSpPr>
              <p:cNvPr id="19819" name="Line 76"/>
              <p:cNvSpPr>
                <a:spLocks noChangeShapeType="1"/>
              </p:cNvSpPr>
              <p:nvPr/>
            </p:nvSpPr>
            <p:spPr bwMode="auto">
              <a:xfrm flipV="1">
                <a:off x="3301" y="3438"/>
                <a:ext cx="1034" cy="401"/>
              </a:xfrm>
              <a:prstGeom prst="line">
                <a:avLst/>
              </a:prstGeom>
              <a:noFill/>
              <a:ln w="0">
                <a:solidFill>
                  <a:srgbClr val="000000"/>
                </a:solidFill>
                <a:round/>
                <a:headEnd/>
                <a:tailEnd/>
              </a:ln>
            </p:spPr>
            <p:txBody>
              <a:bodyPr/>
              <a:lstStyle/>
              <a:p>
                <a:endParaRPr lang="en-US"/>
              </a:p>
            </p:txBody>
          </p:sp>
          <p:sp>
            <p:nvSpPr>
              <p:cNvPr id="19820" name="Freeform 77"/>
              <p:cNvSpPr>
                <a:spLocks/>
              </p:cNvSpPr>
              <p:nvPr/>
            </p:nvSpPr>
            <p:spPr bwMode="auto">
              <a:xfrm>
                <a:off x="2511" y="2185"/>
                <a:ext cx="790" cy="1654"/>
              </a:xfrm>
              <a:custGeom>
                <a:avLst/>
                <a:gdLst>
                  <a:gd name="T0" fmla="*/ 1013516 w 132"/>
                  <a:gd name="T1" fmla="*/ 2133240 h 276"/>
                  <a:gd name="T2" fmla="*/ 0 w 132"/>
                  <a:gd name="T3" fmla="*/ 1461339 h 276"/>
                  <a:gd name="T4" fmla="*/ 0 w 132"/>
                  <a:gd name="T5" fmla="*/ 0 h 276"/>
                  <a:gd name="T6" fmla="*/ 0 60000 65536"/>
                  <a:gd name="T7" fmla="*/ 0 60000 65536"/>
                  <a:gd name="T8" fmla="*/ 0 60000 65536"/>
                  <a:gd name="T9" fmla="*/ 0 w 132"/>
                  <a:gd name="T10" fmla="*/ 0 h 276"/>
                  <a:gd name="T11" fmla="*/ 132 w 132"/>
                  <a:gd name="T12" fmla="*/ 276 h 276"/>
                </a:gdLst>
                <a:ahLst/>
                <a:cxnLst>
                  <a:cxn ang="T6">
                    <a:pos x="T0" y="T1"/>
                  </a:cxn>
                  <a:cxn ang="T7">
                    <a:pos x="T2" y="T3"/>
                  </a:cxn>
                  <a:cxn ang="T8">
                    <a:pos x="T4" y="T5"/>
                  </a:cxn>
                </a:cxnLst>
                <a:rect l="T9" t="T10" r="T11" b="T12"/>
                <a:pathLst>
                  <a:path w="132" h="276">
                    <a:moveTo>
                      <a:pt x="132" y="276"/>
                    </a:moveTo>
                    <a:lnTo>
                      <a:pt x="0" y="189"/>
                    </a:lnTo>
                    <a:lnTo>
                      <a:pt x="0" y="0"/>
                    </a:lnTo>
                  </a:path>
                </a:pathLst>
              </a:custGeom>
              <a:noFill/>
              <a:ln w="0">
                <a:solidFill>
                  <a:srgbClr val="000000"/>
                </a:solidFill>
                <a:round/>
                <a:headEnd/>
                <a:tailEnd/>
              </a:ln>
            </p:spPr>
            <p:txBody>
              <a:bodyPr/>
              <a:lstStyle/>
              <a:p>
                <a:endParaRPr lang="en-US"/>
              </a:p>
            </p:txBody>
          </p:sp>
          <p:sp>
            <p:nvSpPr>
              <p:cNvPr id="19821" name="Line 78"/>
              <p:cNvSpPr>
                <a:spLocks noChangeShapeType="1"/>
              </p:cNvSpPr>
              <p:nvPr/>
            </p:nvSpPr>
            <p:spPr bwMode="auto">
              <a:xfrm>
                <a:off x="3319" y="3827"/>
                <a:ext cx="24" cy="18"/>
              </a:xfrm>
              <a:prstGeom prst="line">
                <a:avLst/>
              </a:prstGeom>
              <a:noFill/>
              <a:ln w="0">
                <a:solidFill>
                  <a:srgbClr val="000000"/>
                </a:solidFill>
                <a:round/>
                <a:headEnd/>
                <a:tailEnd/>
              </a:ln>
            </p:spPr>
            <p:txBody>
              <a:bodyPr/>
              <a:lstStyle/>
              <a:p>
                <a:endParaRPr lang="en-US"/>
              </a:p>
            </p:txBody>
          </p:sp>
          <p:sp>
            <p:nvSpPr>
              <p:cNvPr id="19822" name="Rectangle 79"/>
              <p:cNvSpPr>
                <a:spLocks noChangeArrowheads="1"/>
              </p:cNvSpPr>
              <p:nvPr/>
            </p:nvSpPr>
            <p:spPr bwMode="auto">
              <a:xfrm>
                <a:off x="3384" y="3857"/>
                <a:ext cx="44"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823" name="Line 80"/>
              <p:cNvSpPr>
                <a:spLocks noChangeShapeType="1"/>
              </p:cNvSpPr>
              <p:nvPr/>
            </p:nvSpPr>
            <p:spPr bwMode="auto">
              <a:xfrm>
                <a:off x="3564" y="3737"/>
                <a:ext cx="24" cy="12"/>
              </a:xfrm>
              <a:prstGeom prst="line">
                <a:avLst/>
              </a:prstGeom>
              <a:noFill/>
              <a:ln w="0">
                <a:solidFill>
                  <a:srgbClr val="000000"/>
                </a:solidFill>
                <a:round/>
                <a:headEnd/>
                <a:tailEnd/>
              </a:ln>
            </p:spPr>
            <p:txBody>
              <a:bodyPr/>
              <a:lstStyle/>
              <a:p>
                <a:endParaRPr lang="en-US"/>
              </a:p>
            </p:txBody>
          </p:sp>
          <p:sp>
            <p:nvSpPr>
              <p:cNvPr id="19824" name="Rectangle 81"/>
              <p:cNvSpPr>
                <a:spLocks noChangeArrowheads="1"/>
              </p:cNvSpPr>
              <p:nvPr/>
            </p:nvSpPr>
            <p:spPr bwMode="auto">
              <a:xfrm>
                <a:off x="3622" y="3761"/>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19825" name="Line 82"/>
              <p:cNvSpPr>
                <a:spLocks noChangeShapeType="1"/>
              </p:cNvSpPr>
              <p:nvPr/>
            </p:nvSpPr>
            <p:spPr bwMode="auto">
              <a:xfrm>
                <a:off x="3809" y="3641"/>
                <a:ext cx="24" cy="18"/>
              </a:xfrm>
              <a:prstGeom prst="line">
                <a:avLst/>
              </a:prstGeom>
              <a:noFill/>
              <a:ln w="0">
                <a:solidFill>
                  <a:srgbClr val="000000"/>
                </a:solidFill>
                <a:round/>
                <a:headEnd/>
                <a:tailEnd/>
              </a:ln>
            </p:spPr>
            <p:txBody>
              <a:bodyPr/>
              <a:lstStyle/>
              <a:p>
                <a:endParaRPr lang="en-US"/>
              </a:p>
            </p:txBody>
          </p:sp>
          <p:sp>
            <p:nvSpPr>
              <p:cNvPr id="19826" name="Rectangle 83"/>
              <p:cNvSpPr>
                <a:spLocks noChangeArrowheads="1"/>
              </p:cNvSpPr>
              <p:nvPr/>
            </p:nvSpPr>
            <p:spPr bwMode="auto">
              <a:xfrm>
                <a:off x="3867" y="3671"/>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827" name="Line 84"/>
              <p:cNvSpPr>
                <a:spLocks noChangeShapeType="1"/>
              </p:cNvSpPr>
              <p:nvPr/>
            </p:nvSpPr>
            <p:spPr bwMode="auto">
              <a:xfrm>
                <a:off x="4054" y="3545"/>
                <a:ext cx="24" cy="18"/>
              </a:xfrm>
              <a:prstGeom prst="line">
                <a:avLst/>
              </a:prstGeom>
              <a:noFill/>
              <a:ln w="0">
                <a:solidFill>
                  <a:srgbClr val="000000"/>
                </a:solidFill>
                <a:round/>
                <a:headEnd/>
                <a:tailEnd/>
              </a:ln>
            </p:spPr>
            <p:txBody>
              <a:bodyPr/>
              <a:lstStyle/>
              <a:p>
                <a:endParaRPr lang="en-US"/>
              </a:p>
            </p:txBody>
          </p:sp>
          <p:sp>
            <p:nvSpPr>
              <p:cNvPr id="19828" name="Rectangle 85"/>
              <p:cNvSpPr>
                <a:spLocks noChangeArrowheads="1"/>
              </p:cNvSpPr>
              <p:nvPr/>
            </p:nvSpPr>
            <p:spPr bwMode="auto">
              <a:xfrm>
                <a:off x="4112" y="3575"/>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30</a:t>
                </a:r>
                <a:endParaRPr lang="en-US" sz="2400">
                  <a:cs typeface="Arial" charset="0"/>
                </a:endParaRPr>
              </a:p>
            </p:txBody>
          </p:sp>
          <p:sp>
            <p:nvSpPr>
              <p:cNvPr id="19829" name="Line 86"/>
              <p:cNvSpPr>
                <a:spLocks noChangeShapeType="1"/>
              </p:cNvSpPr>
              <p:nvPr/>
            </p:nvSpPr>
            <p:spPr bwMode="auto">
              <a:xfrm>
                <a:off x="4293" y="3456"/>
                <a:ext cx="24" cy="12"/>
              </a:xfrm>
              <a:prstGeom prst="line">
                <a:avLst/>
              </a:prstGeom>
              <a:noFill/>
              <a:ln w="0">
                <a:solidFill>
                  <a:srgbClr val="000000"/>
                </a:solidFill>
                <a:round/>
                <a:headEnd/>
                <a:tailEnd/>
              </a:ln>
            </p:spPr>
            <p:txBody>
              <a:bodyPr/>
              <a:lstStyle/>
              <a:p>
                <a:endParaRPr lang="en-US"/>
              </a:p>
            </p:txBody>
          </p:sp>
          <p:sp>
            <p:nvSpPr>
              <p:cNvPr id="19830" name="Rectangle 87"/>
              <p:cNvSpPr>
                <a:spLocks noChangeArrowheads="1"/>
              </p:cNvSpPr>
              <p:nvPr/>
            </p:nvSpPr>
            <p:spPr bwMode="auto">
              <a:xfrm>
                <a:off x="4357" y="3480"/>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40</a:t>
                </a:r>
                <a:endParaRPr lang="en-US" sz="2400">
                  <a:cs typeface="Arial" charset="0"/>
                </a:endParaRPr>
              </a:p>
            </p:txBody>
          </p:sp>
          <p:sp>
            <p:nvSpPr>
              <p:cNvPr id="19831" name="Line 88"/>
              <p:cNvSpPr>
                <a:spLocks noChangeShapeType="1"/>
              </p:cNvSpPr>
              <p:nvPr/>
            </p:nvSpPr>
            <p:spPr bwMode="auto">
              <a:xfrm flipH="1">
                <a:off x="3253" y="3821"/>
                <a:ext cx="24" cy="12"/>
              </a:xfrm>
              <a:prstGeom prst="line">
                <a:avLst/>
              </a:prstGeom>
              <a:noFill/>
              <a:ln w="0">
                <a:solidFill>
                  <a:srgbClr val="000000"/>
                </a:solidFill>
                <a:round/>
                <a:headEnd/>
                <a:tailEnd/>
              </a:ln>
            </p:spPr>
            <p:txBody>
              <a:bodyPr/>
              <a:lstStyle/>
              <a:p>
                <a:endParaRPr lang="en-US"/>
              </a:p>
            </p:txBody>
          </p:sp>
          <p:sp>
            <p:nvSpPr>
              <p:cNvPr id="19832" name="Rectangle 89"/>
              <p:cNvSpPr>
                <a:spLocks noChangeArrowheads="1"/>
              </p:cNvSpPr>
              <p:nvPr/>
            </p:nvSpPr>
            <p:spPr bwMode="auto">
              <a:xfrm>
                <a:off x="3204" y="3839"/>
                <a:ext cx="44"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833" name="Line 90"/>
              <p:cNvSpPr>
                <a:spLocks noChangeShapeType="1"/>
              </p:cNvSpPr>
              <p:nvPr/>
            </p:nvSpPr>
            <p:spPr bwMode="auto">
              <a:xfrm flipH="1">
                <a:off x="3020" y="3665"/>
                <a:ext cx="24" cy="12"/>
              </a:xfrm>
              <a:prstGeom prst="line">
                <a:avLst/>
              </a:prstGeom>
              <a:noFill/>
              <a:ln w="0">
                <a:solidFill>
                  <a:srgbClr val="000000"/>
                </a:solidFill>
                <a:round/>
                <a:headEnd/>
                <a:tailEnd/>
              </a:ln>
            </p:spPr>
            <p:txBody>
              <a:bodyPr/>
              <a:lstStyle/>
              <a:p>
                <a:endParaRPr lang="en-US"/>
              </a:p>
            </p:txBody>
          </p:sp>
          <p:sp>
            <p:nvSpPr>
              <p:cNvPr id="19834" name="Rectangle 91"/>
              <p:cNvSpPr>
                <a:spLocks noChangeArrowheads="1"/>
              </p:cNvSpPr>
              <p:nvPr/>
            </p:nvSpPr>
            <p:spPr bwMode="auto">
              <a:xfrm>
                <a:off x="2928" y="3689"/>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19835" name="Line 92"/>
              <p:cNvSpPr>
                <a:spLocks noChangeShapeType="1"/>
              </p:cNvSpPr>
              <p:nvPr/>
            </p:nvSpPr>
            <p:spPr bwMode="auto">
              <a:xfrm flipH="1">
                <a:off x="2786" y="3515"/>
                <a:ext cx="24" cy="12"/>
              </a:xfrm>
              <a:prstGeom prst="line">
                <a:avLst/>
              </a:prstGeom>
              <a:noFill/>
              <a:ln w="0">
                <a:solidFill>
                  <a:srgbClr val="000000"/>
                </a:solidFill>
                <a:round/>
                <a:headEnd/>
                <a:tailEnd/>
              </a:ln>
            </p:spPr>
            <p:txBody>
              <a:bodyPr/>
              <a:lstStyle/>
              <a:p>
                <a:endParaRPr lang="en-US"/>
              </a:p>
            </p:txBody>
          </p:sp>
          <p:sp>
            <p:nvSpPr>
              <p:cNvPr id="19836" name="Rectangle 93"/>
              <p:cNvSpPr>
                <a:spLocks noChangeArrowheads="1"/>
              </p:cNvSpPr>
              <p:nvPr/>
            </p:nvSpPr>
            <p:spPr bwMode="auto">
              <a:xfrm>
                <a:off x="2695" y="3533"/>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837" name="Line 94"/>
              <p:cNvSpPr>
                <a:spLocks noChangeShapeType="1"/>
              </p:cNvSpPr>
              <p:nvPr/>
            </p:nvSpPr>
            <p:spPr bwMode="auto">
              <a:xfrm flipH="1">
                <a:off x="2553" y="3366"/>
                <a:ext cx="24" cy="6"/>
              </a:xfrm>
              <a:prstGeom prst="line">
                <a:avLst/>
              </a:prstGeom>
              <a:noFill/>
              <a:ln w="0">
                <a:solidFill>
                  <a:srgbClr val="000000"/>
                </a:solidFill>
                <a:round/>
                <a:headEnd/>
                <a:tailEnd/>
              </a:ln>
            </p:spPr>
            <p:txBody>
              <a:bodyPr/>
              <a:lstStyle/>
              <a:p>
                <a:endParaRPr lang="en-US"/>
              </a:p>
            </p:txBody>
          </p:sp>
          <p:sp>
            <p:nvSpPr>
              <p:cNvPr id="19838" name="Rectangle 95"/>
              <p:cNvSpPr>
                <a:spLocks noChangeArrowheads="1"/>
              </p:cNvSpPr>
              <p:nvPr/>
            </p:nvSpPr>
            <p:spPr bwMode="auto">
              <a:xfrm>
                <a:off x="2462" y="3384"/>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30</a:t>
                </a:r>
                <a:endParaRPr lang="en-US" sz="2400">
                  <a:cs typeface="Arial" charset="0"/>
                </a:endParaRPr>
              </a:p>
            </p:txBody>
          </p:sp>
          <p:sp>
            <p:nvSpPr>
              <p:cNvPr id="19839" name="Line 96"/>
              <p:cNvSpPr>
                <a:spLocks noChangeShapeType="1"/>
              </p:cNvSpPr>
              <p:nvPr/>
            </p:nvSpPr>
            <p:spPr bwMode="auto">
              <a:xfrm flipH="1" flipV="1">
                <a:off x="2487" y="3192"/>
                <a:ext cx="24" cy="18"/>
              </a:xfrm>
              <a:prstGeom prst="line">
                <a:avLst/>
              </a:prstGeom>
              <a:noFill/>
              <a:ln w="0">
                <a:solidFill>
                  <a:srgbClr val="000000"/>
                </a:solidFill>
                <a:round/>
                <a:headEnd/>
                <a:tailEnd/>
              </a:ln>
            </p:spPr>
            <p:txBody>
              <a:bodyPr/>
              <a:lstStyle/>
              <a:p>
                <a:endParaRPr lang="en-US"/>
              </a:p>
            </p:txBody>
          </p:sp>
          <p:sp>
            <p:nvSpPr>
              <p:cNvPr id="19840" name="Rectangle 97"/>
              <p:cNvSpPr>
                <a:spLocks noChangeArrowheads="1"/>
              </p:cNvSpPr>
              <p:nvPr/>
            </p:nvSpPr>
            <p:spPr bwMode="auto">
              <a:xfrm>
                <a:off x="2396" y="3132"/>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841" name="Line 98"/>
              <p:cNvSpPr>
                <a:spLocks noChangeShapeType="1"/>
              </p:cNvSpPr>
              <p:nvPr/>
            </p:nvSpPr>
            <p:spPr bwMode="auto">
              <a:xfrm flipH="1" flipV="1">
                <a:off x="2487" y="2922"/>
                <a:ext cx="24" cy="18"/>
              </a:xfrm>
              <a:prstGeom prst="line">
                <a:avLst/>
              </a:prstGeom>
              <a:noFill/>
              <a:ln w="0">
                <a:solidFill>
                  <a:srgbClr val="000000"/>
                </a:solidFill>
                <a:round/>
                <a:headEnd/>
                <a:tailEnd/>
              </a:ln>
            </p:spPr>
            <p:txBody>
              <a:bodyPr/>
              <a:lstStyle/>
              <a:p>
                <a:endParaRPr lang="en-US"/>
              </a:p>
            </p:txBody>
          </p:sp>
          <p:sp>
            <p:nvSpPr>
              <p:cNvPr id="19842" name="Rectangle 99"/>
              <p:cNvSpPr>
                <a:spLocks noChangeArrowheads="1"/>
              </p:cNvSpPr>
              <p:nvPr/>
            </p:nvSpPr>
            <p:spPr bwMode="auto">
              <a:xfrm>
                <a:off x="2396" y="2862"/>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22</a:t>
                </a:r>
                <a:endParaRPr lang="en-US" sz="2400">
                  <a:cs typeface="Arial" charset="0"/>
                </a:endParaRPr>
              </a:p>
            </p:txBody>
          </p:sp>
          <p:sp>
            <p:nvSpPr>
              <p:cNvPr id="19843" name="Line 100"/>
              <p:cNvSpPr>
                <a:spLocks noChangeShapeType="1"/>
              </p:cNvSpPr>
              <p:nvPr/>
            </p:nvSpPr>
            <p:spPr bwMode="auto">
              <a:xfrm flipH="1" flipV="1">
                <a:off x="2487" y="2658"/>
                <a:ext cx="24" cy="18"/>
              </a:xfrm>
              <a:prstGeom prst="line">
                <a:avLst/>
              </a:prstGeom>
              <a:noFill/>
              <a:ln w="0">
                <a:solidFill>
                  <a:srgbClr val="000000"/>
                </a:solidFill>
                <a:round/>
                <a:headEnd/>
                <a:tailEnd/>
              </a:ln>
            </p:spPr>
            <p:txBody>
              <a:bodyPr/>
              <a:lstStyle/>
              <a:p>
                <a:endParaRPr lang="en-US"/>
              </a:p>
            </p:txBody>
          </p:sp>
          <p:sp>
            <p:nvSpPr>
              <p:cNvPr id="19844" name="Rectangle 101"/>
              <p:cNvSpPr>
                <a:spLocks noChangeArrowheads="1"/>
              </p:cNvSpPr>
              <p:nvPr/>
            </p:nvSpPr>
            <p:spPr bwMode="auto">
              <a:xfrm>
                <a:off x="2396" y="2598"/>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24</a:t>
                </a:r>
                <a:endParaRPr lang="en-US" sz="2400">
                  <a:cs typeface="Arial" charset="0"/>
                </a:endParaRPr>
              </a:p>
            </p:txBody>
          </p:sp>
          <p:sp>
            <p:nvSpPr>
              <p:cNvPr id="19845" name="Line 102"/>
              <p:cNvSpPr>
                <a:spLocks noChangeShapeType="1"/>
              </p:cNvSpPr>
              <p:nvPr/>
            </p:nvSpPr>
            <p:spPr bwMode="auto">
              <a:xfrm flipH="1" flipV="1">
                <a:off x="2487" y="2394"/>
                <a:ext cx="24" cy="12"/>
              </a:xfrm>
              <a:prstGeom prst="line">
                <a:avLst/>
              </a:prstGeom>
              <a:noFill/>
              <a:ln w="0">
                <a:solidFill>
                  <a:srgbClr val="000000"/>
                </a:solidFill>
                <a:round/>
                <a:headEnd/>
                <a:tailEnd/>
              </a:ln>
            </p:spPr>
            <p:txBody>
              <a:bodyPr/>
              <a:lstStyle/>
              <a:p>
                <a:endParaRPr lang="en-US"/>
              </a:p>
            </p:txBody>
          </p:sp>
          <p:sp>
            <p:nvSpPr>
              <p:cNvPr id="19846" name="Rectangle 103"/>
              <p:cNvSpPr>
                <a:spLocks noChangeArrowheads="1"/>
              </p:cNvSpPr>
              <p:nvPr/>
            </p:nvSpPr>
            <p:spPr bwMode="auto">
              <a:xfrm>
                <a:off x="2396" y="2328"/>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26</a:t>
                </a:r>
                <a:endParaRPr lang="en-US" sz="2400">
                  <a:cs typeface="Arial" charset="0"/>
                </a:endParaRPr>
              </a:p>
            </p:txBody>
          </p:sp>
          <p:sp>
            <p:nvSpPr>
              <p:cNvPr id="19847" name="Freeform 104"/>
              <p:cNvSpPr>
                <a:spLocks/>
              </p:cNvSpPr>
              <p:nvPr/>
            </p:nvSpPr>
            <p:spPr bwMode="auto">
              <a:xfrm>
                <a:off x="4156" y="324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009F"/>
              </a:solidFill>
              <a:ln w="9525">
                <a:noFill/>
                <a:round/>
                <a:headEnd/>
                <a:tailEnd/>
              </a:ln>
            </p:spPr>
            <p:txBody>
              <a:bodyPr/>
              <a:lstStyle/>
              <a:p>
                <a:endParaRPr lang="en-US"/>
              </a:p>
            </p:txBody>
          </p:sp>
          <p:sp>
            <p:nvSpPr>
              <p:cNvPr id="19848" name="Freeform 105"/>
              <p:cNvSpPr>
                <a:spLocks/>
              </p:cNvSpPr>
              <p:nvPr/>
            </p:nvSpPr>
            <p:spPr bwMode="auto">
              <a:xfrm>
                <a:off x="4156" y="324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849" name="Oval 106"/>
              <p:cNvSpPr>
                <a:spLocks noChangeArrowheads="1"/>
              </p:cNvSpPr>
              <p:nvPr/>
            </p:nvSpPr>
            <p:spPr bwMode="auto">
              <a:xfrm>
                <a:off x="4186" y="3078"/>
                <a:ext cx="54" cy="54"/>
              </a:xfrm>
              <a:prstGeom prst="ellipse">
                <a:avLst/>
              </a:prstGeom>
              <a:solidFill>
                <a:srgbClr val="FF0000"/>
              </a:solidFill>
              <a:ln w="9525">
                <a:noFill/>
                <a:round/>
                <a:headEnd/>
                <a:tailEnd/>
              </a:ln>
            </p:spPr>
            <p:txBody>
              <a:bodyPr/>
              <a:lstStyle/>
              <a:p>
                <a:endParaRPr lang="en-US"/>
              </a:p>
            </p:txBody>
          </p:sp>
          <p:sp>
            <p:nvSpPr>
              <p:cNvPr id="19850" name="Oval 107"/>
              <p:cNvSpPr>
                <a:spLocks noChangeArrowheads="1"/>
              </p:cNvSpPr>
              <p:nvPr/>
            </p:nvSpPr>
            <p:spPr bwMode="auto">
              <a:xfrm>
                <a:off x="4186" y="3078"/>
                <a:ext cx="54" cy="54"/>
              </a:xfrm>
              <a:prstGeom prst="ellipse">
                <a:avLst/>
              </a:prstGeom>
              <a:noFill/>
              <a:ln w="0">
                <a:solidFill>
                  <a:srgbClr val="FF0000"/>
                </a:solidFill>
                <a:round/>
                <a:headEnd/>
                <a:tailEnd/>
              </a:ln>
            </p:spPr>
            <p:txBody>
              <a:bodyPr/>
              <a:lstStyle/>
              <a:p>
                <a:endParaRPr lang="en-US"/>
              </a:p>
            </p:txBody>
          </p:sp>
          <p:sp>
            <p:nvSpPr>
              <p:cNvPr id="19851" name="Freeform 108"/>
              <p:cNvSpPr>
                <a:spLocks/>
              </p:cNvSpPr>
              <p:nvPr/>
            </p:nvSpPr>
            <p:spPr bwMode="auto">
              <a:xfrm>
                <a:off x="4078" y="3246"/>
                <a:ext cx="108" cy="162"/>
              </a:xfrm>
              <a:custGeom>
                <a:avLst/>
                <a:gdLst>
                  <a:gd name="T0" fmla="*/ 78 w 108"/>
                  <a:gd name="T1" fmla="*/ 162 h 162"/>
                  <a:gd name="T2" fmla="*/ 0 w 108"/>
                  <a:gd name="T3" fmla="*/ 24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00009F"/>
              </a:solidFill>
              <a:ln w="9525">
                <a:noFill/>
                <a:round/>
                <a:headEnd/>
                <a:tailEnd/>
              </a:ln>
            </p:spPr>
            <p:txBody>
              <a:bodyPr/>
              <a:lstStyle/>
              <a:p>
                <a:endParaRPr lang="en-US"/>
              </a:p>
            </p:txBody>
          </p:sp>
          <p:sp>
            <p:nvSpPr>
              <p:cNvPr id="19852" name="Freeform 109"/>
              <p:cNvSpPr>
                <a:spLocks/>
              </p:cNvSpPr>
              <p:nvPr/>
            </p:nvSpPr>
            <p:spPr bwMode="auto">
              <a:xfrm>
                <a:off x="4078" y="3246"/>
                <a:ext cx="108" cy="162"/>
              </a:xfrm>
              <a:custGeom>
                <a:avLst/>
                <a:gdLst>
                  <a:gd name="T0" fmla="*/ 101088 w 18"/>
                  <a:gd name="T1" fmla="*/ 209952 h 27"/>
                  <a:gd name="T2" fmla="*/ 0 w 18"/>
                  <a:gd name="T3" fmla="*/ 31104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853" name="Freeform 110"/>
              <p:cNvSpPr>
                <a:spLocks/>
              </p:cNvSpPr>
              <p:nvPr/>
            </p:nvSpPr>
            <p:spPr bwMode="auto">
              <a:xfrm>
                <a:off x="4078" y="3108"/>
                <a:ext cx="108" cy="162"/>
              </a:xfrm>
              <a:custGeom>
                <a:avLst/>
                <a:gdLst>
                  <a:gd name="T0" fmla="*/ 0 w 108"/>
                  <a:gd name="T1" fmla="*/ 162 h 162"/>
                  <a:gd name="T2" fmla="*/ 108 w 108"/>
                  <a:gd name="T3" fmla="*/ 138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00FF"/>
              </a:solidFill>
              <a:ln w="9525">
                <a:noFill/>
                <a:round/>
                <a:headEnd/>
                <a:tailEnd/>
              </a:ln>
            </p:spPr>
            <p:txBody>
              <a:bodyPr/>
              <a:lstStyle/>
              <a:p>
                <a:endParaRPr lang="en-US"/>
              </a:p>
            </p:txBody>
          </p:sp>
          <p:sp>
            <p:nvSpPr>
              <p:cNvPr id="19854" name="Freeform 111"/>
              <p:cNvSpPr>
                <a:spLocks/>
              </p:cNvSpPr>
              <p:nvPr/>
            </p:nvSpPr>
            <p:spPr bwMode="auto">
              <a:xfrm>
                <a:off x="4078" y="3108"/>
                <a:ext cx="108" cy="162"/>
              </a:xfrm>
              <a:custGeom>
                <a:avLst/>
                <a:gdLst>
                  <a:gd name="T0" fmla="*/ 0 w 18"/>
                  <a:gd name="T1" fmla="*/ 209952 h 27"/>
                  <a:gd name="T2" fmla="*/ 139968 w 18"/>
                  <a:gd name="T3" fmla="*/ 178848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855" name="Freeform 112"/>
              <p:cNvSpPr>
                <a:spLocks/>
              </p:cNvSpPr>
              <p:nvPr/>
            </p:nvSpPr>
            <p:spPr bwMode="auto">
              <a:xfrm>
                <a:off x="4042" y="3270"/>
                <a:ext cx="114" cy="156"/>
              </a:xfrm>
              <a:custGeom>
                <a:avLst/>
                <a:gdLst>
                  <a:gd name="T0" fmla="*/ 0 w 114"/>
                  <a:gd name="T1" fmla="*/ 156 h 156"/>
                  <a:gd name="T2" fmla="*/ 114 w 114"/>
                  <a:gd name="T3" fmla="*/ 138 h 156"/>
                  <a:gd name="T4" fmla="*/ 36 w 114"/>
                  <a:gd name="T5" fmla="*/ 0 h 156"/>
                  <a:gd name="T6" fmla="*/ 0 w 114"/>
                  <a:gd name="T7" fmla="*/ 156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0000AF"/>
              </a:solidFill>
              <a:ln w="9525">
                <a:noFill/>
                <a:round/>
                <a:headEnd/>
                <a:tailEnd/>
              </a:ln>
            </p:spPr>
            <p:txBody>
              <a:bodyPr/>
              <a:lstStyle/>
              <a:p>
                <a:endParaRPr lang="en-US"/>
              </a:p>
            </p:txBody>
          </p:sp>
          <p:sp>
            <p:nvSpPr>
              <p:cNvPr id="19856" name="Freeform 113"/>
              <p:cNvSpPr>
                <a:spLocks/>
              </p:cNvSpPr>
              <p:nvPr/>
            </p:nvSpPr>
            <p:spPr bwMode="auto">
              <a:xfrm>
                <a:off x="4042" y="3270"/>
                <a:ext cx="114" cy="156"/>
              </a:xfrm>
              <a:custGeom>
                <a:avLst/>
                <a:gdLst>
                  <a:gd name="T0" fmla="*/ 0 w 19"/>
                  <a:gd name="T1" fmla="*/ 202176 h 26"/>
                  <a:gd name="T2" fmla="*/ 147744 w 19"/>
                  <a:gd name="T3" fmla="*/ 178848 h 26"/>
                  <a:gd name="T4" fmla="*/ 46656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857" name="Oval 114"/>
              <p:cNvSpPr>
                <a:spLocks noChangeArrowheads="1"/>
              </p:cNvSpPr>
              <p:nvPr/>
            </p:nvSpPr>
            <p:spPr bwMode="auto">
              <a:xfrm>
                <a:off x="4096" y="2958"/>
                <a:ext cx="54" cy="54"/>
              </a:xfrm>
              <a:prstGeom prst="ellipse">
                <a:avLst/>
              </a:prstGeom>
              <a:solidFill>
                <a:srgbClr val="FF0000"/>
              </a:solidFill>
              <a:ln w="9525">
                <a:noFill/>
                <a:round/>
                <a:headEnd/>
                <a:tailEnd/>
              </a:ln>
            </p:spPr>
            <p:txBody>
              <a:bodyPr/>
              <a:lstStyle/>
              <a:p>
                <a:endParaRPr lang="en-US"/>
              </a:p>
            </p:txBody>
          </p:sp>
          <p:sp>
            <p:nvSpPr>
              <p:cNvPr id="19858" name="Oval 115"/>
              <p:cNvSpPr>
                <a:spLocks noChangeArrowheads="1"/>
              </p:cNvSpPr>
              <p:nvPr/>
            </p:nvSpPr>
            <p:spPr bwMode="auto">
              <a:xfrm>
                <a:off x="4096" y="2958"/>
                <a:ext cx="54" cy="54"/>
              </a:xfrm>
              <a:prstGeom prst="ellipse">
                <a:avLst/>
              </a:prstGeom>
              <a:noFill/>
              <a:ln w="0">
                <a:solidFill>
                  <a:srgbClr val="FF0000"/>
                </a:solidFill>
                <a:round/>
                <a:headEnd/>
                <a:tailEnd/>
              </a:ln>
            </p:spPr>
            <p:txBody>
              <a:bodyPr/>
              <a:lstStyle/>
              <a:p>
                <a:endParaRPr lang="en-US"/>
              </a:p>
            </p:txBody>
          </p:sp>
          <p:sp>
            <p:nvSpPr>
              <p:cNvPr id="19859" name="Freeform 116"/>
              <p:cNvSpPr>
                <a:spLocks/>
              </p:cNvSpPr>
              <p:nvPr/>
            </p:nvSpPr>
            <p:spPr bwMode="auto">
              <a:xfrm>
                <a:off x="3994" y="2970"/>
                <a:ext cx="114" cy="156"/>
              </a:xfrm>
              <a:custGeom>
                <a:avLst/>
                <a:gdLst>
                  <a:gd name="T0" fmla="*/ 0 w 114"/>
                  <a:gd name="T1" fmla="*/ 156 h 156"/>
                  <a:gd name="T2" fmla="*/ 114 w 114"/>
                  <a:gd name="T3" fmla="*/ 138 h 156"/>
                  <a:gd name="T4" fmla="*/ 36 w 114"/>
                  <a:gd name="T5" fmla="*/ 0 h 156"/>
                  <a:gd name="T6" fmla="*/ 0 w 114"/>
                  <a:gd name="T7" fmla="*/ 156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0050FF"/>
              </a:solidFill>
              <a:ln w="9525">
                <a:noFill/>
                <a:round/>
                <a:headEnd/>
                <a:tailEnd/>
              </a:ln>
            </p:spPr>
            <p:txBody>
              <a:bodyPr/>
              <a:lstStyle/>
              <a:p>
                <a:endParaRPr lang="en-US"/>
              </a:p>
            </p:txBody>
          </p:sp>
          <p:sp>
            <p:nvSpPr>
              <p:cNvPr id="19860" name="Freeform 117"/>
              <p:cNvSpPr>
                <a:spLocks/>
              </p:cNvSpPr>
              <p:nvPr/>
            </p:nvSpPr>
            <p:spPr bwMode="auto">
              <a:xfrm>
                <a:off x="3994" y="2970"/>
                <a:ext cx="114" cy="156"/>
              </a:xfrm>
              <a:custGeom>
                <a:avLst/>
                <a:gdLst>
                  <a:gd name="T0" fmla="*/ 0 w 19"/>
                  <a:gd name="T1" fmla="*/ 202176 h 26"/>
                  <a:gd name="T2" fmla="*/ 147744 w 19"/>
                  <a:gd name="T3" fmla="*/ 178848 h 26"/>
                  <a:gd name="T4" fmla="*/ 46656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861" name="Freeform 118"/>
              <p:cNvSpPr>
                <a:spLocks/>
              </p:cNvSpPr>
              <p:nvPr/>
            </p:nvSpPr>
            <p:spPr bwMode="auto">
              <a:xfrm>
                <a:off x="3917" y="2970"/>
                <a:ext cx="113" cy="156"/>
              </a:xfrm>
              <a:custGeom>
                <a:avLst/>
                <a:gdLst>
                  <a:gd name="T0" fmla="*/ 77 w 113"/>
                  <a:gd name="T1" fmla="*/ 156 h 156"/>
                  <a:gd name="T2" fmla="*/ 0 w 113"/>
                  <a:gd name="T3" fmla="*/ 18 h 156"/>
                  <a:gd name="T4" fmla="*/ 113 w 113"/>
                  <a:gd name="T5" fmla="*/ 0 h 156"/>
                  <a:gd name="T6" fmla="*/ 77 w 113"/>
                  <a:gd name="T7" fmla="*/ 156 h 156"/>
                  <a:gd name="T8" fmla="*/ 0 60000 65536"/>
                  <a:gd name="T9" fmla="*/ 0 60000 65536"/>
                  <a:gd name="T10" fmla="*/ 0 60000 65536"/>
                  <a:gd name="T11" fmla="*/ 0 60000 65536"/>
                  <a:gd name="T12" fmla="*/ 0 w 113"/>
                  <a:gd name="T13" fmla="*/ 0 h 156"/>
                  <a:gd name="T14" fmla="*/ 113 w 113"/>
                  <a:gd name="T15" fmla="*/ 156 h 156"/>
                </a:gdLst>
                <a:ahLst/>
                <a:cxnLst>
                  <a:cxn ang="T8">
                    <a:pos x="T0" y="T1"/>
                  </a:cxn>
                  <a:cxn ang="T9">
                    <a:pos x="T2" y="T3"/>
                  </a:cxn>
                  <a:cxn ang="T10">
                    <a:pos x="T4" y="T5"/>
                  </a:cxn>
                  <a:cxn ang="T11">
                    <a:pos x="T6" y="T7"/>
                  </a:cxn>
                </a:cxnLst>
                <a:rect l="T12" t="T13" r="T14" b="T15"/>
                <a:pathLst>
                  <a:path w="113" h="156">
                    <a:moveTo>
                      <a:pt x="77" y="156"/>
                    </a:moveTo>
                    <a:lnTo>
                      <a:pt x="0" y="18"/>
                    </a:lnTo>
                    <a:lnTo>
                      <a:pt x="113" y="0"/>
                    </a:lnTo>
                    <a:lnTo>
                      <a:pt x="77" y="156"/>
                    </a:lnTo>
                    <a:close/>
                  </a:path>
                </a:pathLst>
              </a:custGeom>
              <a:solidFill>
                <a:srgbClr val="0050FF"/>
              </a:solidFill>
              <a:ln w="9525">
                <a:noFill/>
                <a:round/>
                <a:headEnd/>
                <a:tailEnd/>
              </a:ln>
            </p:spPr>
            <p:txBody>
              <a:bodyPr/>
              <a:lstStyle/>
              <a:p>
                <a:endParaRPr lang="en-US"/>
              </a:p>
            </p:txBody>
          </p:sp>
          <p:sp>
            <p:nvSpPr>
              <p:cNvPr id="19862" name="Freeform 119"/>
              <p:cNvSpPr>
                <a:spLocks/>
              </p:cNvSpPr>
              <p:nvPr/>
            </p:nvSpPr>
            <p:spPr bwMode="auto">
              <a:xfrm>
                <a:off x="3917" y="2970"/>
                <a:ext cx="113" cy="156"/>
              </a:xfrm>
              <a:custGeom>
                <a:avLst/>
                <a:gdLst>
                  <a:gd name="T0" fmla="*/ 96353 w 19"/>
                  <a:gd name="T1" fmla="*/ 202176 h 26"/>
                  <a:gd name="T2" fmla="*/ 0 w 19"/>
                  <a:gd name="T3" fmla="*/ 23328 h 26"/>
                  <a:gd name="T4" fmla="*/ 141381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863" name="Freeform 120"/>
              <p:cNvSpPr>
                <a:spLocks/>
              </p:cNvSpPr>
              <p:nvPr/>
            </p:nvSpPr>
            <p:spPr bwMode="auto">
              <a:xfrm>
                <a:off x="3994" y="3108"/>
                <a:ext cx="114" cy="162"/>
              </a:xfrm>
              <a:custGeom>
                <a:avLst/>
                <a:gdLst>
                  <a:gd name="T0" fmla="*/ 84 w 114"/>
                  <a:gd name="T1" fmla="*/ 162 h 162"/>
                  <a:gd name="T2" fmla="*/ 0 w 114"/>
                  <a:gd name="T3" fmla="*/ 18 h 162"/>
                  <a:gd name="T4" fmla="*/ 114 w 114"/>
                  <a:gd name="T5" fmla="*/ 0 h 162"/>
                  <a:gd name="T6" fmla="*/ 84 w 114"/>
                  <a:gd name="T7" fmla="*/ 162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84" y="162"/>
                    </a:moveTo>
                    <a:lnTo>
                      <a:pt x="0" y="18"/>
                    </a:lnTo>
                    <a:lnTo>
                      <a:pt x="114" y="0"/>
                    </a:lnTo>
                    <a:lnTo>
                      <a:pt x="84" y="162"/>
                    </a:lnTo>
                    <a:close/>
                  </a:path>
                </a:pathLst>
              </a:custGeom>
              <a:solidFill>
                <a:srgbClr val="0000FF"/>
              </a:solidFill>
              <a:ln w="9525">
                <a:noFill/>
                <a:round/>
                <a:headEnd/>
                <a:tailEnd/>
              </a:ln>
            </p:spPr>
            <p:txBody>
              <a:bodyPr/>
              <a:lstStyle/>
              <a:p>
                <a:endParaRPr lang="en-US"/>
              </a:p>
            </p:txBody>
          </p:sp>
          <p:sp>
            <p:nvSpPr>
              <p:cNvPr id="19864" name="Freeform 121"/>
              <p:cNvSpPr>
                <a:spLocks/>
              </p:cNvSpPr>
              <p:nvPr/>
            </p:nvSpPr>
            <p:spPr bwMode="auto">
              <a:xfrm>
                <a:off x="3994" y="3108"/>
                <a:ext cx="114" cy="162"/>
              </a:xfrm>
              <a:custGeom>
                <a:avLst/>
                <a:gdLst>
                  <a:gd name="T0" fmla="*/ 108864 w 19"/>
                  <a:gd name="T1" fmla="*/ 209952 h 27"/>
                  <a:gd name="T2" fmla="*/ 0 w 19"/>
                  <a:gd name="T3" fmla="*/ 23328 h 27"/>
                  <a:gd name="T4" fmla="*/ 147744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4" y="27"/>
                    </a:moveTo>
                    <a:lnTo>
                      <a:pt x="0" y="3"/>
                    </a:lnTo>
                    <a:lnTo>
                      <a:pt x="19" y="0"/>
                    </a:lnTo>
                  </a:path>
                </a:pathLst>
              </a:custGeom>
              <a:noFill/>
              <a:ln w="0">
                <a:solidFill>
                  <a:srgbClr val="000000"/>
                </a:solidFill>
                <a:round/>
                <a:headEnd/>
                <a:tailEnd/>
              </a:ln>
            </p:spPr>
            <p:txBody>
              <a:bodyPr/>
              <a:lstStyle/>
              <a:p>
                <a:endParaRPr lang="en-US"/>
              </a:p>
            </p:txBody>
          </p:sp>
          <p:sp>
            <p:nvSpPr>
              <p:cNvPr id="19865" name="Freeform 122"/>
              <p:cNvSpPr>
                <a:spLocks/>
              </p:cNvSpPr>
              <p:nvPr/>
            </p:nvSpPr>
            <p:spPr bwMode="auto">
              <a:xfrm>
                <a:off x="3887" y="2988"/>
                <a:ext cx="107" cy="162"/>
              </a:xfrm>
              <a:custGeom>
                <a:avLst/>
                <a:gdLst>
                  <a:gd name="T0" fmla="*/ 0 w 107"/>
                  <a:gd name="T1" fmla="*/ 162 h 162"/>
                  <a:gd name="T2" fmla="*/ 107 w 107"/>
                  <a:gd name="T3" fmla="*/ 138 h 162"/>
                  <a:gd name="T4" fmla="*/ 30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30" y="0"/>
                    </a:lnTo>
                    <a:lnTo>
                      <a:pt x="0" y="162"/>
                    </a:lnTo>
                    <a:close/>
                  </a:path>
                </a:pathLst>
              </a:custGeom>
              <a:solidFill>
                <a:srgbClr val="0070FF"/>
              </a:solidFill>
              <a:ln w="9525">
                <a:noFill/>
                <a:round/>
                <a:headEnd/>
                <a:tailEnd/>
              </a:ln>
            </p:spPr>
            <p:txBody>
              <a:bodyPr/>
              <a:lstStyle/>
              <a:p>
                <a:endParaRPr lang="en-US"/>
              </a:p>
            </p:txBody>
          </p:sp>
          <p:sp>
            <p:nvSpPr>
              <p:cNvPr id="19866" name="Freeform 123"/>
              <p:cNvSpPr>
                <a:spLocks/>
              </p:cNvSpPr>
              <p:nvPr/>
            </p:nvSpPr>
            <p:spPr bwMode="auto">
              <a:xfrm>
                <a:off x="3887" y="2988"/>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867" name="Freeform 124"/>
              <p:cNvSpPr>
                <a:spLocks/>
              </p:cNvSpPr>
              <p:nvPr/>
            </p:nvSpPr>
            <p:spPr bwMode="auto">
              <a:xfrm>
                <a:off x="3965" y="3126"/>
                <a:ext cx="113" cy="162"/>
              </a:xfrm>
              <a:custGeom>
                <a:avLst/>
                <a:gdLst>
                  <a:gd name="T0" fmla="*/ 0 w 113"/>
                  <a:gd name="T1" fmla="*/ 162 h 162"/>
                  <a:gd name="T2" fmla="*/ 113 w 113"/>
                  <a:gd name="T3" fmla="*/ 144 h 162"/>
                  <a:gd name="T4" fmla="*/ 29 w 113"/>
                  <a:gd name="T5" fmla="*/ 0 h 162"/>
                  <a:gd name="T6" fmla="*/ 0 w 113"/>
                  <a:gd name="T7" fmla="*/ 162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0" y="162"/>
                    </a:moveTo>
                    <a:lnTo>
                      <a:pt x="113" y="144"/>
                    </a:lnTo>
                    <a:lnTo>
                      <a:pt x="29" y="0"/>
                    </a:lnTo>
                    <a:lnTo>
                      <a:pt x="0" y="162"/>
                    </a:lnTo>
                    <a:close/>
                  </a:path>
                </a:pathLst>
              </a:custGeom>
              <a:solidFill>
                <a:srgbClr val="0010FF"/>
              </a:solidFill>
              <a:ln w="9525">
                <a:noFill/>
                <a:round/>
                <a:headEnd/>
                <a:tailEnd/>
              </a:ln>
            </p:spPr>
            <p:txBody>
              <a:bodyPr/>
              <a:lstStyle/>
              <a:p>
                <a:endParaRPr lang="en-US"/>
              </a:p>
            </p:txBody>
          </p:sp>
          <p:sp>
            <p:nvSpPr>
              <p:cNvPr id="19868" name="Freeform 125"/>
              <p:cNvSpPr>
                <a:spLocks/>
              </p:cNvSpPr>
              <p:nvPr/>
            </p:nvSpPr>
            <p:spPr bwMode="auto">
              <a:xfrm>
                <a:off x="3965" y="3126"/>
                <a:ext cx="113" cy="162"/>
              </a:xfrm>
              <a:custGeom>
                <a:avLst/>
                <a:gdLst>
                  <a:gd name="T0" fmla="*/ 0 w 19"/>
                  <a:gd name="T1" fmla="*/ 209952 h 27"/>
                  <a:gd name="T2" fmla="*/ 141381 w 19"/>
                  <a:gd name="T3" fmla="*/ 186624 h 27"/>
                  <a:gd name="T4" fmla="*/ 3745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4"/>
                    </a:lnTo>
                    <a:lnTo>
                      <a:pt x="5" y="0"/>
                    </a:lnTo>
                  </a:path>
                </a:pathLst>
              </a:custGeom>
              <a:noFill/>
              <a:ln w="0">
                <a:solidFill>
                  <a:srgbClr val="000000"/>
                </a:solidFill>
                <a:round/>
                <a:headEnd/>
                <a:tailEnd/>
              </a:ln>
            </p:spPr>
            <p:txBody>
              <a:bodyPr/>
              <a:lstStyle/>
              <a:p>
                <a:endParaRPr lang="en-US"/>
              </a:p>
            </p:txBody>
          </p:sp>
          <p:sp>
            <p:nvSpPr>
              <p:cNvPr id="19869" name="Freeform 126"/>
              <p:cNvSpPr>
                <a:spLocks/>
              </p:cNvSpPr>
              <p:nvPr/>
            </p:nvSpPr>
            <p:spPr bwMode="auto">
              <a:xfrm>
                <a:off x="3965" y="3270"/>
                <a:ext cx="113" cy="156"/>
              </a:xfrm>
              <a:custGeom>
                <a:avLst/>
                <a:gdLst>
                  <a:gd name="T0" fmla="*/ 77 w 113"/>
                  <a:gd name="T1" fmla="*/ 156 h 156"/>
                  <a:gd name="T2" fmla="*/ 0 w 113"/>
                  <a:gd name="T3" fmla="*/ 18 h 156"/>
                  <a:gd name="T4" fmla="*/ 113 w 113"/>
                  <a:gd name="T5" fmla="*/ 0 h 156"/>
                  <a:gd name="T6" fmla="*/ 77 w 113"/>
                  <a:gd name="T7" fmla="*/ 156 h 156"/>
                  <a:gd name="T8" fmla="*/ 0 60000 65536"/>
                  <a:gd name="T9" fmla="*/ 0 60000 65536"/>
                  <a:gd name="T10" fmla="*/ 0 60000 65536"/>
                  <a:gd name="T11" fmla="*/ 0 60000 65536"/>
                  <a:gd name="T12" fmla="*/ 0 w 113"/>
                  <a:gd name="T13" fmla="*/ 0 h 156"/>
                  <a:gd name="T14" fmla="*/ 113 w 113"/>
                  <a:gd name="T15" fmla="*/ 156 h 156"/>
                </a:gdLst>
                <a:ahLst/>
                <a:cxnLst>
                  <a:cxn ang="T8">
                    <a:pos x="T0" y="T1"/>
                  </a:cxn>
                  <a:cxn ang="T9">
                    <a:pos x="T2" y="T3"/>
                  </a:cxn>
                  <a:cxn ang="T10">
                    <a:pos x="T4" y="T5"/>
                  </a:cxn>
                  <a:cxn ang="T11">
                    <a:pos x="T6" y="T7"/>
                  </a:cxn>
                </a:cxnLst>
                <a:rect l="T12" t="T13" r="T14" b="T15"/>
                <a:pathLst>
                  <a:path w="113" h="156">
                    <a:moveTo>
                      <a:pt x="77" y="156"/>
                    </a:moveTo>
                    <a:lnTo>
                      <a:pt x="0" y="18"/>
                    </a:lnTo>
                    <a:lnTo>
                      <a:pt x="113" y="0"/>
                    </a:lnTo>
                    <a:lnTo>
                      <a:pt x="77" y="156"/>
                    </a:lnTo>
                    <a:close/>
                  </a:path>
                </a:pathLst>
              </a:custGeom>
              <a:solidFill>
                <a:srgbClr val="0000AF"/>
              </a:solidFill>
              <a:ln w="9525">
                <a:noFill/>
                <a:round/>
                <a:headEnd/>
                <a:tailEnd/>
              </a:ln>
            </p:spPr>
            <p:txBody>
              <a:bodyPr/>
              <a:lstStyle/>
              <a:p>
                <a:endParaRPr lang="en-US"/>
              </a:p>
            </p:txBody>
          </p:sp>
          <p:sp>
            <p:nvSpPr>
              <p:cNvPr id="19870" name="Freeform 127"/>
              <p:cNvSpPr>
                <a:spLocks/>
              </p:cNvSpPr>
              <p:nvPr/>
            </p:nvSpPr>
            <p:spPr bwMode="auto">
              <a:xfrm>
                <a:off x="3965" y="3270"/>
                <a:ext cx="113" cy="156"/>
              </a:xfrm>
              <a:custGeom>
                <a:avLst/>
                <a:gdLst>
                  <a:gd name="T0" fmla="*/ 96353 w 19"/>
                  <a:gd name="T1" fmla="*/ 202176 h 26"/>
                  <a:gd name="T2" fmla="*/ 0 w 19"/>
                  <a:gd name="T3" fmla="*/ 23328 h 26"/>
                  <a:gd name="T4" fmla="*/ 141381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871" name="Oval 128"/>
              <p:cNvSpPr>
                <a:spLocks noChangeArrowheads="1"/>
              </p:cNvSpPr>
              <p:nvPr/>
            </p:nvSpPr>
            <p:spPr bwMode="auto">
              <a:xfrm>
                <a:off x="4048" y="3078"/>
                <a:ext cx="54" cy="54"/>
              </a:xfrm>
              <a:prstGeom prst="ellipse">
                <a:avLst/>
              </a:prstGeom>
              <a:solidFill>
                <a:srgbClr val="FF0000"/>
              </a:solidFill>
              <a:ln w="9525">
                <a:noFill/>
                <a:round/>
                <a:headEnd/>
                <a:tailEnd/>
              </a:ln>
            </p:spPr>
            <p:txBody>
              <a:bodyPr/>
              <a:lstStyle/>
              <a:p>
                <a:endParaRPr lang="en-US"/>
              </a:p>
            </p:txBody>
          </p:sp>
          <p:sp>
            <p:nvSpPr>
              <p:cNvPr id="19872" name="Oval 129"/>
              <p:cNvSpPr>
                <a:spLocks noChangeArrowheads="1"/>
              </p:cNvSpPr>
              <p:nvPr/>
            </p:nvSpPr>
            <p:spPr bwMode="auto">
              <a:xfrm>
                <a:off x="4048" y="3078"/>
                <a:ext cx="54" cy="54"/>
              </a:xfrm>
              <a:prstGeom prst="ellipse">
                <a:avLst/>
              </a:prstGeom>
              <a:noFill/>
              <a:ln w="0">
                <a:solidFill>
                  <a:srgbClr val="FF0000"/>
                </a:solidFill>
                <a:round/>
                <a:headEnd/>
                <a:tailEnd/>
              </a:ln>
            </p:spPr>
            <p:txBody>
              <a:bodyPr/>
              <a:lstStyle/>
              <a:p>
                <a:endParaRPr lang="en-US"/>
              </a:p>
            </p:txBody>
          </p:sp>
          <p:sp>
            <p:nvSpPr>
              <p:cNvPr id="19873" name="Freeform 130"/>
              <p:cNvSpPr>
                <a:spLocks/>
              </p:cNvSpPr>
              <p:nvPr/>
            </p:nvSpPr>
            <p:spPr bwMode="auto">
              <a:xfrm>
                <a:off x="3935" y="3288"/>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0000CF"/>
              </a:solidFill>
              <a:ln w="9525">
                <a:noFill/>
                <a:round/>
                <a:headEnd/>
                <a:tailEnd/>
              </a:ln>
            </p:spPr>
            <p:txBody>
              <a:bodyPr/>
              <a:lstStyle/>
              <a:p>
                <a:endParaRPr lang="en-US"/>
              </a:p>
            </p:txBody>
          </p:sp>
          <p:sp>
            <p:nvSpPr>
              <p:cNvPr id="19874" name="Freeform 131"/>
              <p:cNvSpPr>
                <a:spLocks/>
              </p:cNvSpPr>
              <p:nvPr/>
            </p:nvSpPr>
            <p:spPr bwMode="auto">
              <a:xfrm>
                <a:off x="3935" y="3288"/>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875" name="Freeform 132"/>
              <p:cNvSpPr>
                <a:spLocks/>
              </p:cNvSpPr>
              <p:nvPr/>
            </p:nvSpPr>
            <p:spPr bwMode="auto">
              <a:xfrm>
                <a:off x="3917" y="2826"/>
                <a:ext cx="113" cy="162"/>
              </a:xfrm>
              <a:custGeom>
                <a:avLst/>
                <a:gdLst>
                  <a:gd name="T0" fmla="*/ 0 w 113"/>
                  <a:gd name="T1" fmla="*/ 162 h 162"/>
                  <a:gd name="T2" fmla="*/ 113 w 113"/>
                  <a:gd name="T3" fmla="*/ 144 h 162"/>
                  <a:gd name="T4" fmla="*/ 36 w 113"/>
                  <a:gd name="T5" fmla="*/ 0 h 162"/>
                  <a:gd name="T6" fmla="*/ 0 w 113"/>
                  <a:gd name="T7" fmla="*/ 162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0" y="162"/>
                    </a:moveTo>
                    <a:lnTo>
                      <a:pt x="113" y="144"/>
                    </a:lnTo>
                    <a:lnTo>
                      <a:pt x="36" y="0"/>
                    </a:lnTo>
                    <a:lnTo>
                      <a:pt x="0" y="162"/>
                    </a:lnTo>
                    <a:close/>
                  </a:path>
                </a:pathLst>
              </a:custGeom>
              <a:solidFill>
                <a:srgbClr val="00AFFF"/>
              </a:solidFill>
              <a:ln w="9525">
                <a:noFill/>
                <a:round/>
                <a:headEnd/>
                <a:tailEnd/>
              </a:ln>
            </p:spPr>
            <p:txBody>
              <a:bodyPr/>
              <a:lstStyle/>
              <a:p>
                <a:endParaRPr lang="en-US"/>
              </a:p>
            </p:txBody>
          </p:sp>
          <p:sp>
            <p:nvSpPr>
              <p:cNvPr id="19876" name="Freeform 133"/>
              <p:cNvSpPr>
                <a:spLocks/>
              </p:cNvSpPr>
              <p:nvPr/>
            </p:nvSpPr>
            <p:spPr bwMode="auto">
              <a:xfrm>
                <a:off x="3917" y="2826"/>
                <a:ext cx="113" cy="162"/>
              </a:xfrm>
              <a:custGeom>
                <a:avLst/>
                <a:gdLst>
                  <a:gd name="T0" fmla="*/ 0 w 19"/>
                  <a:gd name="T1" fmla="*/ 209952 h 27"/>
                  <a:gd name="T2" fmla="*/ 141381 w 19"/>
                  <a:gd name="T3" fmla="*/ 186624 h 27"/>
                  <a:gd name="T4" fmla="*/ 45028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4"/>
                    </a:lnTo>
                    <a:lnTo>
                      <a:pt x="6" y="0"/>
                    </a:lnTo>
                  </a:path>
                </a:pathLst>
              </a:custGeom>
              <a:noFill/>
              <a:ln w="0">
                <a:solidFill>
                  <a:srgbClr val="000000"/>
                </a:solidFill>
                <a:round/>
                <a:headEnd/>
                <a:tailEnd/>
              </a:ln>
            </p:spPr>
            <p:txBody>
              <a:bodyPr/>
              <a:lstStyle/>
              <a:p>
                <a:endParaRPr lang="en-US"/>
              </a:p>
            </p:txBody>
          </p:sp>
          <p:sp>
            <p:nvSpPr>
              <p:cNvPr id="19877" name="Freeform 134"/>
              <p:cNvSpPr>
                <a:spLocks/>
              </p:cNvSpPr>
              <p:nvPr/>
            </p:nvSpPr>
            <p:spPr bwMode="auto">
              <a:xfrm>
                <a:off x="3887" y="3126"/>
                <a:ext cx="107" cy="162"/>
              </a:xfrm>
              <a:custGeom>
                <a:avLst/>
                <a:gdLst>
                  <a:gd name="T0" fmla="*/ 78 w 107"/>
                  <a:gd name="T1" fmla="*/ 162 h 162"/>
                  <a:gd name="T2" fmla="*/ 0 w 107"/>
                  <a:gd name="T3" fmla="*/ 24 h 162"/>
                  <a:gd name="T4" fmla="*/ 107 w 107"/>
                  <a:gd name="T5" fmla="*/ 0 h 162"/>
                  <a:gd name="T6" fmla="*/ 78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24"/>
                    </a:lnTo>
                    <a:lnTo>
                      <a:pt x="107" y="0"/>
                    </a:lnTo>
                    <a:lnTo>
                      <a:pt x="78" y="162"/>
                    </a:lnTo>
                    <a:close/>
                  </a:path>
                </a:pathLst>
              </a:custGeom>
              <a:solidFill>
                <a:srgbClr val="0010FF"/>
              </a:solidFill>
              <a:ln w="9525">
                <a:noFill/>
                <a:round/>
                <a:headEnd/>
                <a:tailEnd/>
              </a:ln>
            </p:spPr>
            <p:txBody>
              <a:bodyPr/>
              <a:lstStyle/>
              <a:p>
                <a:endParaRPr lang="en-US"/>
              </a:p>
            </p:txBody>
          </p:sp>
          <p:sp>
            <p:nvSpPr>
              <p:cNvPr id="19878" name="Freeform 135"/>
              <p:cNvSpPr>
                <a:spLocks/>
              </p:cNvSpPr>
              <p:nvPr/>
            </p:nvSpPr>
            <p:spPr bwMode="auto">
              <a:xfrm>
                <a:off x="3887" y="3126"/>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879" name="Freeform 136"/>
              <p:cNvSpPr>
                <a:spLocks/>
              </p:cNvSpPr>
              <p:nvPr/>
            </p:nvSpPr>
            <p:spPr bwMode="auto">
              <a:xfrm>
                <a:off x="3857" y="3288"/>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00CF"/>
              </a:solidFill>
              <a:ln w="9525">
                <a:noFill/>
                <a:round/>
                <a:headEnd/>
                <a:tailEnd/>
              </a:ln>
            </p:spPr>
            <p:txBody>
              <a:bodyPr/>
              <a:lstStyle/>
              <a:p>
                <a:endParaRPr lang="en-US"/>
              </a:p>
            </p:txBody>
          </p:sp>
          <p:sp>
            <p:nvSpPr>
              <p:cNvPr id="19880" name="Freeform 137"/>
              <p:cNvSpPr>
                <a:spLocks/>
              </p:cNvSpPr>
              <p:nvPr/>
            </p:nvSpPr>
            <p:spPr bwMode="auto">
              <a:xfrm>
                <a:off x="3857" y="3288"/>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881" name="Freeform 138"/>
              <p:cNvSpPr>
                <a:spLocks/>
              </p:cNvSpPr>
              <p:nvPr/>
            </p:nvSpPr>
            <p:spPr bwMode="auto">
              <a:xfrm>
                <a:off x="3857" y="3150"/>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20FF"/>
              </a:solidFill>
              <a:ln w="9525">
                <a:noFill/>
                <a:round/>
                <a:headEnd/>
                <a:tailEnd/>
              </a:ln>
            </p:spPr>
            <p:txBody>
              <a:bodyPr/>
              <a:lstStyle/>
              <a:p>
                <a:endParaRPr lang="en-US"/>
              </a:p>
            </p:txBody>
          </p:sp>
          <p:sp>
            <p:nvSpPr>
              <p:cNvPr id="19882" name="Freeform 139"/>
              <p:cNvSpPr>
                <a:spLocks/>
              </p:cNvSpPr>
              <p:nvPr/>
            </p:nvSpPr>
            <p:spPr bwMode="auto">
              <a:xfrm>
                <a:off x="3857" y="3150"/>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883" name="Freeform 140"/>
              <p:cNvSpPr>
                <a:spLocks/>
              </p:cNvSpPr>
              <p:nvPr/>
            </p:nvSpPr>
            <p:spPr bwMode="auto">
              <a:xfrm>
                <a:off x="3839" y="2826"/>
                <a:ext cx="114" cy="162"/>
              </a:xfrm>
              <a:custGeom>
                <a:avLst/>
                <a:gdLst>
                  <a:gd name="T0" fmla="*/ 78 w 114"/>
                  <a:gd name="T1" fmla="*/ 162 h 162"/>
                  <a:gd name="T2" fmla="*/ 0 w 114"/>
                  <a:gd name="T3" fmla="*/ 24 h 162"/>
                  <a:gd name="T4" fmla="*/ 114 w 114"/>
                  <a:gd name="T5" fmla="*/ 0 h 162"/>
                  <a:gd name="T6" fmla="*/ 78 w 114"/>
                  <a:gd name="T7" fmla="*/ 162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78" y="162"/>
                    </a:moveTo>
                    <a:lnTo>
                      <a:pt x="0" y="24"/>
                    </a:lnTo>
                    <a:lnTo>
                      <a:pt x="114" y="0"/>
                    </a:lnTo>
                    <a:lnTo>
                      <a:pt x="78" y="162"/>
                    </a:lnTo>
                    <a:close/>
                  </a:path>
                </a:pathLst>
              </a:custGeom>
              <a:solidFill>
                <a:srgbClr val="00AFFF"/>
              </a:solidFill>
              <a:ln w="9525">
                <a:noFill/>
                <a:round/>
                <a:headEnd/>
                <a:tailEnd/>
              </a:ln>
            </p:spPr>
            <p:txBody>
              <a:bodyPr/>
              <a:lstStyle/>
              <a:p>
                <a:endParaRPr lang="en-US"/>
              </a:p>
            </p:txBody>
          </p:sp>
          <p:sp>
            <p:nvSpPr>
              <p:cNvPr id="19884" name="Freeform 141"/>
              <p:cNvSpPr>
                <a:spLocks/>
              </p:cNvSpPr>
              <p:nvPr/>
            </p:nvSpPr>
            <p:spPr bwMode="auto">
              <a:xfrm>
                <a:off x="3839" y="2826"/>
                <a:ext cx="114" cy="162"/>
              </a:xfrm>
              <a:custGeom>
                <a:avLst/>
                <a:gdLst>
                  <a:gd name="T0" fmla="*/ 101088 w 19"/>
                  <a:gd name="T1" fmla="*/ 209952 h 27"/>
                  <a:gd name="T2" fmla="*/ 0 w 19"/>
                  <a:gd name="T3" fmla="*/ 31104 h 27"/>
                  <a:gd name="T4" fmla="*/ 147744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3" y="27"/>
                    </a:moveTo>
                    <a:lnTo>
                      <a:pt x="0" y="4"/>
                    </a:lnTo>
                    <a:lnTo>
                      <a:pt x="19" y="0"/>
                    </a:lnTo>
                  </a:path>
                </a:pathLst>
              </a:custGeom>
              <a:noFill/>
              <a:ln w="0">
                <a:solidFill>
                  <a:srgbClr val="000000"/>
                </a:solidFill>
                <a:round/>
                <a:headEnd/>
                <a:tailEnd/>
              </a:ln>
            </p:spPr>
            <p:txBody>
              <a:bodyPr/>
              <a:lstStyle/>
              <a:p>
                <a:endParaRPr lang="en-US"/>
              </a:p>
            </p:txBody>
          </p:sp>
          <p:sp>
            <p:nvSpPr>
              <p:cNvPr id="19885" name="Freeform 142"/>
              <p:cNvSpPr>
                <a:spLocks/>
              </p:cNvSpPr>
              <p:nvPr/>
            </p:nvSpPr>
            <p:spPr bwMode="auto">
              <a:xfrm>
                <a:off x="3839" y="2688"/>
                <a:ext cx="114" cy="162"/>
              </a:xfrm>
              <a:custGeom>
                <a:avLst/>
                <a:gdLst>
                  <a:gd name="T0" fmla="*/ 0 w 114"/>
                  <a:gd name="T1" fmla="*/ 162 h 162"/>
                  <a:gd name="T2" fmla="*/ 114 w 114"/>
                  <a:gd name="T3" fmla="*/ 138 h 162"/>
                  <a:gd name="T4" fmla="*/ 30 w 114"/>
                  <a:gd name="T5" fmla="*/ 0 h 162"/>
                  <a:gd name="T6" fmla="*/ 0 w 114"/>
                  <a:gd name="T7" fmla="*/ 162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0" y="162"/>
                    </a:moveTo>
                    <a:lnTo>
                      <a:pt x="114" y="138"/>
                    </a:lnTo>
                    <a:lnTo>
                      <a:pt x="30" y="0"/>
                    </a:lnTo>
                    <a:lnTo>
                      <a:pt x="0" y="162"/>
                    </a:lnTo>
                    <a:close/>
                  </a:path>
                </a:pathLst>
              </a:custGeom>
              <a:solidFill>
                <a:srgbClr val="10FFEF"/>
              </a:solidFill>
              <a:ln w="9525">
                <a:noFill/>
                <a:round/>
                <a:headEnd/>
                <a:tailEnd/>
              </a:ln>
            </p:spPr>
            <p:txBody>
              <a:bodyPr/>
              <a:lstStyle/>
              <a:p>
                <a:endParaRPr lang="en-US"/>
              </a:p>
            </p:txBody>
          </p:sp>
          <p:sp>
            <p:nvSpPr>
              <p:cNvPr id="19886" name="Freeform 143"/>
              <p:cNvSpPr>
                <a:spLocks/>
              </p:cNvSpPr>
              <p:nvPr/>
            </p:nvSpPr>
            <p:spPr bwMode="auto">
              <a:xfrm>
                <a:off x="3839" y="2688"/>
                <a:ext cx="114" cy="162"/>
              </a:xfrm>
              <a:custGeom>
                <a:avLst/>
                <a:gdLst>
                  <a:gd name="T0" fmla="*/ 0 w 19"/>
                  <a:gd name="T1" fmla="*/ 209952 h 27"/>
                  <a:gd name="T2" fmla="*/ 147744 w 19"/>
                  <a:gd name="T3" fmla="*/ 178848 h 27"/>
                  <a:gd name="T4" fmla="*/ 38880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3"/>
                    </a:lnTo>
                    <a:lnTo>
                      <a:pt x="5" y="0"/>
                    </a:lnTo>
                  </a:path>
                </a:pathLst>
              </a:custGeom>
              <a:noFill/>
              <a:ln w="0">
                <a:solidFill>
                  <a:srgbClr val="000000"/>
                </a:solidFill>
                <a:round/>
                <a:headEnd/>
                <a:tailEnd/>
              </a:ln>
            </p:spPr>
            <p:txBody>
              <a:bodyPr/>
              <a:lstStyle/>
              <a:p>
                <a:endParaRPr lang="en-US"/>
              </a:p>
            </p:txBody>
          </p:sp>
          <p:sp>
            <p:nvSpPr>
              <p:cNvPr id="19887" name="Oval 144"/>
              <p:cNvSpPr>
                <a:spLocks noChangeArrowheads="1"/>
              </p:cNvSpPr>
              <p:nvPr/>
            </p:nvSpPr>
            <p:spPr bwMode="auto">
              <a:xfrm>
                <a:off x="3851" y="3372"/>
                <a:ext cx="54" cy="54"/>
              </a:xfrm>
              <a:prstGeom prst="ellipse">
                <a:avLst/>
              </a:prstGeom>
              <a:solidFill>
                <a:srgbClr val="FF0000"/>
              </a:solidFill>
              <a:ln w="9525">
                <a:noFill/>
                <a:round/>
                <a:headEnd/>
                <a:tailEnd/>
              </a:ln>
            </p:spPr>
            <p:txBody>
              <a:bodyPr/>
              <a:lstStyle/>
              <a:p>
                <a:endParaRPr lang="en-US"/>
              </a:p>
            </p:txBody>
          </p:sp>
          <p:sp>
            <p:nvSpPr>
              <p:cNvPr id="19888" name="Oval 145"/>
              <p:cNvSpPr>
                <a:spLocks noChangeArrowheads="1"/>
              </p:cNvSpPr>
              <p:nvPr/>
            </p:nvSpPr>
            <p:spPr bwMode="auto">
              <a:xfrm>
                <a:off x="3851" y="3372"/>
                <a:ext cx="54" cy="54"/>
              </a:xfrm>
              <a:prstGeom prst="ellipse">
                <a:avLst/>
              </a:prstGeom>
              <a:noFill/>
              <a:ln w="0">
                <a:solidFill>
                  <a:srgbClr val="FF0000"/>
                </a:solidFill>
                <a:round/>
                <a:headEnd/>
                <a:tailEnd/>
              </a:ln>
            </p:spPr>
            <p:txBody>
              <a:bodyPr/>
              <a:lstStyle/>
              <a:p>
                <a:endParaRPr lang="en-US"/>
              </a:p>
            </p:txBody>
          </p:sp>
          <p:sp>
            <p:nvSpPr>
              <p:cNvPr id="19889" name="Freeform 146"/>
              <p:cNvSpPr>
                <a:spLocks/>
              </p:cNvSpPr>
              <p:nvPr/>
            </p:nvSpPr>
            <p:spPr bwMode="auto">
              <a:xfrm>
                <a:off x="3827" y="3306"/>
                <a:ext cx="108" cy="162"/>
              </a:xfrm>
              <a:custGeom>
                <a:avLst/>
                <a:gdLst>
                  <a:gd name="T0" fmla="*/ 0 w 108"/>
                  <a:gd name="T1" fmla="*/ 162 h 162"/>
                  <a:gd name="T2" fmla="*/ 108 w 108"/>
                  <a:gd name="T3" fmla="*/ 138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00DF"/>
              </a:solidFill>
              <a:ln w="9525">
                <a:noFill/>
                <a:round/>
                <a:headEnd/>
                <a:tailEnd/>
              </a:ln>
            </p:spPr>
            <p:txBody>
              <a:bodyPr/>
              <a:lstStyle/>
              <a:p>
                <a:endParaRPr lang="en-US"/>
              </a:p>
            </p:txBody>
          </p:sp>
          <p:sp>
            <p:nvSpPr>
              <p:cNvPr id="19890" name="Freeform 147"/>
              <p:cNvSpPr>
                <a:spLocks/>
              </p:cNvSpPr>
              <p:nvPr/>
            </p:nvSpPr>
            <p:spPr bwMode="auto">
              <a:xfrm>
                <a:off x="3827" y="3306"/>
                <a:ext cx="108" cy="162"/>
              </a:xfrm>
              <a:custGeom>
                <a:avLst/>
                <a:gdLst>
                  <a:gd name="T0" fmla="*/ 0 w 18"/>
                  <a:gd name="T1" fmla="*/ 209952 h 27"/>
                  <a:gd name="T2" fmla="*/ 139968 w 18"/>
                  <a:gd name="T3" fmla="*/ 178848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891" name="Oval 148"/>
              <p:cNvSpPr>
                <a:spLocks noChangeArrowheads="1"/>
              </p:cNvSpPr>
              <p:nvPr/>
            </p:nvSpPr>
            <p:spPr bwMode="auto">
              <a:xfrm>
                <a:off x="3911" y="2706"/>
                <a:ext cx="54" cy="54"/>
              </a:xfrm>
              <a:prstGeom prst="ellipse">
                <a:avLst/>
              </a:prstGeom>
              <a:solidFill>
                <a:srgbClr val="FF0000"/>
              </a:solidFill>
              <a:ln w="9525">
                <a:noFill/>
                <a:round/>
                <a:headEnd/>
                <a:tailEnd/>
              </a:ln>
            </p:spPr>
            <p:txBody>
              <a:bodyPr/>
              <a:lstStyle/>
              <a:p>
                <a:endParaRPr lang="en-US"/>
              </a:p>
            </p:txBody>
          </p:sp>
          <p:sp>
            <p:nvSpPr>
              <p:cNvPr id="19892" name="Oval 149"/>
              <p:cNvSpPr>
                <a:spLocks noChangeArrowheads="1"/>
              </p:cNvSpPr>
              <p:nvPr/>
            </p:nvSpPr>
            <p:spPr bwMode="auto">
              <a:xfrm>
                <a:off x="3911" y="2706"/>
                <a:ext cx="54" cy="54"/>
              </a:xfrm>
              <a:prstGeom prst="ellipse">
                <a:avLst/>
              </a:prstGeom>
              <a:noFill/>
              <a:ln w="0">
                <a:solidFill>
                  <a:srgbClr val="FF0000"/>
                </a:solidFill>
                <a:round/>
                <a:headEnd/>
                <a:tailEnd/>
              </a:ln>
            </p:spPr>
            <p:txBody>
              <a:bodyPr/>
              <a:lstStyle/>
              <a:p>
                <a:endParaRPr lang="en-US"/>
              </a:p>
            </p:txBody>
          </p:sp>
          <p:sp>
            <p:nvSpPr>
              <p:cNvPr id="19893" name="Oval 150"/>
              <p:cNvSpPr>
                <a:spLocks noChangeArrowheads="1"/>
              </p:cNvSpPr>
              <p:nvPr/>
            </p:nvSpPr>
            <p:spPr bwMode="auto">
              <a:xfrm>
                <a:off x="3905" y="2958"/>
                <a:ext cx="54" cy="54"/>
              </a:xfrm>
              <a:prstGeom prst="ellipse">
                <a:avLst/>
              </a:prstGeom>
              <a:solidFill>
                <a:srgbClr val="FF0000"/>
              </a:solidFill>
              <a:ln w="9525">
                <a:noFill/>
                <a:round/>
                <a:headEnd/>
                <a:tailEnd/>
              </a:ln>
            </p:spPr>
            <p:txBody>
              <a:bodyPr/>
              <a:lstStyle/>
              <a:p>
                <a:endParaRPr lang="en-US"/>
              </a:p>
            </p:txBody>
          </p:sp>
          <p:sp>
            <p:nvSpPr>
              <p:cNvPr id="19894" name="Oval 151"/>
              <p:cNvSpPr>
                <a:spLocks noChangeArrowheads="1"/>
              </p:cNvSpPr>
              <p:nvPr/>
            </p:nvSpPr>
            <p:spPr bwMode="auto">
              <a:xfrm>
                <a:off x="3905" y="2958"/>
                <a:ext cx="54" cy="54"/>
              </a:xfrm>
              <a:prstGeom prst="ellipse">
                <a:avLst/>
              </a:prstGeom>
              <a:noFill/>
              <a:ln w="0">
                <a:solidFill>
                  <a:srgbClr val="FF0000"/>
                </a:solidFill>
                <a:round/>
                <a:headEnd/>
                <a:tailEnd/>
              </a:ln>
            </p:spPr>
            <p:txBody>
              <a:bodyPr/>
              <a:lstStyle/>
              <a:p>
                <a:endParaRPr lang="en-US"/>
              </a:p>
            </p:txBody>
          </p:sp>
          <p:sp>
            <p:nvSpPr>
              <p:cNvPr id="19895" name="Oval 152"/>
              <p:cNvSpPr>
                <a:spLocks noChangeArrowheads="1"/>
              </p:cNvSpPr>
              <p:nvPr/>
            </p:nvSpPr>
            <p:spPr bwMode="auto">
              <a:xfrm>
                <a:off x="3899" y="3126"/>
                <a:ext cx="54" cy="54"/>
              </a:xfrm>
              <a:prstGeom prst="ellipse">
                <a:avLst/>
              </a:prstGeom>
              <a:solidFill>
                <a:srgbClr val="FF0000"/>
              </a:solidFill>
              <a:ln w="9525">
                <a:noFill/>
                <a:round/>
                <a:headEnd/>
                <a:tailEnd/>
              </a:ln>
            </p:spPr>
            <p:txBody>
              <a:bodyPr/>
              <a:lstStyle/>
              <a:p>
                <a:endParaRPr lang="en-US"/>
              </a:p>
            </p:txBody>
          </p:sp>
          <p:sp>
            <p:nvSpPr>
              <p:cNvPr id="19896" name="Oval 153"/>
              <p:cNvSpPr>
                <a:spLocks noChangeArrowheads="1"/>
              </p:cNvSpPr>
              <p:nvPr/>
            </p:nvSpPr>
            <p:spPr bwMode="auto">
              <a:xfrm>
                <a:off x="3899" y="3126"/>
                <a:ext cx="54" cy="54"/>
              </a:xfrm>
              <a:prstGeom prst="ellipse">
                <a:avLst/>
              </a:prstGeom>
              <a:noFill/>
              <a:ln w="0">
                <a:solidFill>
                  <a:srgbClr val="FF0000"/>
                </a:solidFill>
                <a:round/>
                <a:headEnd/>
                <a:tailEnd/>
              </a:ln>
            </p:spPr>
            <p:txBody>
              <a:bodyPr/>
              <a:lstStyle/>
              <a:p>
                <a:endParaRPr lang="en-US"/>
              </a:p>
            </p:txBody>
          </p:sp>
          <p:sp>
            <p:nvSpPr>
              <p:cNvPr id="19897" name="Freeform 154"/>
              <p:cNvSpPr>
                <a:spLocks/>
              </p:cNvSpPr>
              <p:nvPr/>
            </p:nvSpPr>
            <p:spPr bwMode="auto">
              <a:xfrm>
                <a:off x="3809" y="2850"/>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BFFF"/>
              </a:solidFill>
              <a:ln w="9525">
                <a:noFill/>
                <a:round/>
                <a:headEnd/>
                <a:tailEnd/>
              </a:ln>
            </p:spPr>
            <p:txBody>
              <a:bodyPr/>
              <a:lstStyle/>
              <a:p>
                <a:endParaRPr lang="en-US"/>
              </a:p>
            </p:txBody>
          </p:sp>
          <p:sp>
            <p:nvSpPr>
              <p:cNvPr id="19898" name="Freeform 155"/>
              <p:cNvSpPr>
                <a:spLocks/>
              </p:cNvSpPr>
              <p:nvPr/>
            </p:nvSpPr>
            <p:spPr bwMode="auto">
              <a:xfrm>
                <a:off x="3809" y="2850"/>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899" name="Freeform 156"/>
              <p:cNvSpPr>
                <a:spLocks/>
              </p:cNvSpPr>
              <p:nvPr/>
            </p:nvSpPr>
            <p:spPr bwMode="auto">
              <a:xfrm>
                <a:off x="3809" y="2988"/>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70FF"/>
              </a:solidFill>
              <a:ln w="9525">
                <a:noFill/>
                <a:round/>
                <a:headEnd/>
                <a:tailEnd/>
              </a:ln>
            </p:spPr>
            <p:txBody>
              <a:bodyPr/>
              <a:lstStyle/>
              <a:p>
                <a:endParaRPr lang="en-US"/>
              </a:p>
            </p:txBody>
          </p:sp>
          <p:sp>
            <p:nvSpPr>
              <p:cNvPr id="19900" name="Freeform 157"/>
              <p:cNvSpPr>
                <a:spLocks/>
              </p:cNvSpPr>
              <p:nvPr/>
            </p:nvSpPr>
            <p:spPr bwMode="auto">
              <a:xfrm>
                <a:off x="3809" y="2988"/>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01" name="Oval 158"/>
              <p:cNvSpPr>
                <a:spLocks noChangeArrowheads="1"/>
              </p:cNvSpPr>
              <p:nvPr/>
            </p:nvSpPr>
            <p:spPr bwMode="auto">
              <a:xfrm>
                <a:off x="3875" y="3509"/>
                <a:ext cx="54" cy="54"/>
              </a:xfrm>
              <a:prstGeom prst="ellipse">
                <a:avLst/>
              </a:prstGeom>
              <a:solidFill>
                <a:srgbClr val="FF0000"/>
              </a:solidFill>
              <a:ln w="9525">
                <a:noFill/>
                <a:round/>
                <a:headEnd/>
                <a:tailEnd/>
              </a:ln>
            </p:spPr>
            <p:txBody>
              <a:bodyPr/>
              <a:lstStyle/>
              <a:p>
                <a:endParaRPr lang="en-US"/>
              </a:p>
            </p:txBody>
          </p:sp>
          <p:sp>
            <p:nvSpPr>
              <p:cNvPr id="19902" name="Oval 159"/>
              <p:cNvSpPr>
                <a:spLocks noChangeArrowheads="1"/>
              </p:cNvSpPr>
              <p:nvPr/>
            </p:nvSpPr>
            <p:spPr bwMode="auto">
              <a:xfrm>
                <a:off x="3875" y="3509"/>
                <a:ext cx="54" cy="54"/>
              </a:xfrm>
              <a:prstGeom prst="ellipse">
                <a:avLst/>
              </a:prstGeom>
              <a:noFill/>
              <a:ln w="0">
                <a:solidFill>
                  <a:srgbClr val="FF0000"/>
                </a:solidFill>
                <a:round/>
                <a:headEnd/>
                <a:tailEnd/>
              </a:ln>
            </p:spPr>
            <p:txBody>
              <a:bodyPr/>
              <a:lstStyle/>
              <a:p>
                <a:endParaRPr lang="en-US"/>
              </a:p>
            </p:txBody>
          </p:sp>
          <p:sp>
            <p:nvSpPr>
              <p:cNvPr id="19903" name="Freeform 160"/>
              <p:cNvSpPr>
                <a:spLocks/>
              </p:cNvSpPr>
              <p:nvPr/>
            </p:nvSpPr>
            <p:spPr bwMode="auto">
              <a:xfrm>
                <a:off x="3779" y="300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80FF"/>
              </a:solidFill>
              <a:ln w="9525">
                <a:noFill/>
                <a:round/>
                <a:headEnd/>
                <a:tailEnd/>
              </a:ln>
            </p:spPr>
            <p:txBody>
              <a:bodyPr/>
              <a:lstStyle/>
              <a:p>
                <a:endParaRPr lang="en-US"/>
              </a:p>
            </p:txBody>
          </p:sp>
          <p:sp>
            <p:nvSpPr>
              <p:cNvPr id="19904" name="Freeform 161"/>
              <p:cNvSpPr>
                <a:spLocks/>
              </p:cNvSpPr>
              <p:nvPr/>
            </p:nvSpPr>
            <p:spPr bwMode="auto">
              <a:xfrm>
                <a:off x="3779" y="300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05" name="Freeform 162"/>
              <p:cNvSpPr>
                <a:spLocks/>
              </p:cNvSpPr>
              <p:nvPr/>
            </p:nvSpPr>
            <p:spPr bwMode="auto">
              <a:xfrm>
                <a:off x="3779" y="315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20FF"/>
              </a:solidFill>
              <a:ln w="9525">
                <a:noFill/>
                <a:round/>
                <a:headEnd/>
                <a:tailEnd/>
              </a:ln>
            </p:spPr>
            <p:txBody>
              <a:bodyPr/>
              <a:lstStyle/>
              <a:p>
                <a:endParaRPr lang="en-US"/>
              </a:p>
            </p:txBody>
          </p:sp>
          <p:sp>
            <p:nvSpPr>
              <p:cNvPr id="19906" name="Freeform 163"/>
              <p:cNvSpPr>
                <a:spLocks/>
              </p:cNvSpPr>
              <p:nvPr/>
            </p:nvSpPr>
            <p:spPr bwMode="auto">
              <a:xfrm>
                <a:off x="3779" y="315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07" name="Oval 164"/>
              <p:cNvSpPr>
                <a:spLocks noChangeArrowheads="1"/>
              </p:cNvSpPr>
              <p:nvPr/>
            </p:nvSpPr>
            <p:spPr bwMode="auto">
              <a:xfrm>
                <a:off x="3749" y="2544"/>
                <a:ext cx="54" cy="54"/>
              </a:xfrm>
              <a:prstGeom prst="ellipse">
                <a:avLst/>
              </a:prstGeom>
              <a:solidFill>
                <a:srgbClr val="FF0000"/>
              </a:solidFill>
              <a:ln w="9525">
                <a:noFill/>
                <a:round/>
                <a:headEnd/>
                <a:tailEnd/>
              </a:ln>
            </p:spPr>
            <p:txBody>
              <a:bodyPr/>
              <a:lstStyle/>
              <a:p>
                <a:endParaRPr lang="en-US"/>
              </a:p>
            </p:txBody>
          </p:sp>
          <p:sp>
            <p:nvSpPr>
              <p:cNvPr id="19908" name="Oval 165"/>
              <p:cNvSpPr>
                <a:spLocks noChangeArrowheads="1"/>
              </p:cNvSpPr>
              <p:nvPr/>
            </p:nvSpPr>
            <p:spPr bwMode="auto">
              <a:xfrm>
                <a:off x="3749" y="2544"/>
                <a:ext cx="54" cy="54"/>
              </a:xfrm>
              <a:prstGeom prst="ellipse">
                <a:avLst/>
              </a:prstGeom>
              <a:noFill/>
              <a:ln w="0">
                <a:solidFill>
                  <a:srgbClr val="FF0000"/>
                </a:solidFill>
                <a:round/>
                <a:headEnd/>
                <a:tailEnd/>
              </a:ln>
            </p:spPr>
            <p:txBody>
              <a:bodyPr/>
              <a:lstStyle/>
              <a:p>
                <a:endParaRPr lang="en-US"/>
              </a:p>
            </p:txBody>
          </p:sp>
          <p:sp>
            <p:nvSpPr>
              <p:cNvPr id="19909" name="Freeform 166"/>
              <p:cNvSpPr>
                <a:spLocks/>
              </p:cNvSpPr>
              <p:nvPr/>
            </p:nvSpPr>
            <p:spPr bwMode="auto">
              <a:xfrm>
                <a:off x="3683" y="255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60FF9F"/>
              </a:solidFill>
              <a:ln w="9525">
                <a:noFill/>
                <a:round/>
                <a:headEnd/>
                <a:tailEnd/>
              </a:ln>
            </p:spPr>
            <p:txBody>
              <a:bodyPr/>
              <a:lstStyle/>
              <a:p>
                <a:endParaRPr lang="en-US"/>
              </a:p>
            </p:txBody>
          </p:sp>
          <p:sp>
            <p:nvSpPr>
              <p:cNvPr id="19910" name="Freeform 167"/>
              <p:cNvSpPr>
                <a:spLocks/>
              </p:cNvSpPr>
              <p:nvPr/>
            </p:nvSpPr>
            <p:spPr bwMode="auto">
              <a:xfrm>
                <a:off x="3683" y="255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11" name="Freeform 168"/>
              <p:cNvSpPr>
                <a:spLocks/>
              </p:cNvSpPr>
              <p:nvPr/>
            </p:nvSpPr>
            <p:spPr bwMode="auto">
              <a:xfrm>
                <a:off x="3761" y="2688"/>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10FFEF"/>
              </a:solidFill>
              <a:ln w="9525">
                <a:noFill/>
                <a:round/>
                <a:headEnd/>
                <a:tailEnd/>
              </a:ln>
            </p:spPr>
            <p:txBody>
              <a:bodyPr/>
              <a:lstStyle/>
              <a:p>
                <a:endParaRPr lang="en-US"/>
              </a:p>
            </p:txBody>
          </p:sp>
          <p:sp>
            <p:nvSpPr>
              <p:cNvPr id="19912" name="Freeform 169"/>
              <p:cNvSpPr>
                <a:spLocks/>
              </p:cNvSpPr>
              <p:nvPr/>
            </p:nvSpPr>
            <p:spPr bwMode="auto">
              <a:xfrm>
                <a:off x="3761" y="2688"/>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13" name="Freeform 170"/>
              <p:cNvSpPr>
                <a:spLocks/>
              </p:cNvSpPr>
              <p:nvPr/>
            </p:nvSpPr>
            <p:spPr bwMode="auto">
              <a:xfrm>
                <a:off x="3761" y="2550"/>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60FF9F"/>
              </a:solidFill>
              <a:ln w="9525">
                <a:noFill/>
                <a:round/>
                <a:headEnd/>
                <a:tailEnd/>
              </a:ln>
            </p:spPr>
            <p:txBody>
              <a:bodyPr/>
              <a:lstStyle/>
              <a:p>
                <a:endParaRPr lang="en-US"/>
              </a:p>
            </p:txBody>
          </p:sp>
          <p:sp>
            <p:nvSpPr>
              <p:cNvPr id="19914" name="Freeform 171"/>
              <p:cNvSpPr>
                <a:spLocks/>
              </p:cNvSpPr>
              <p:nvPr/>
            </p:nvSpPr>
            <p:spPr bwMode="auto">
              <a:xfrm>
                <a:off x="3761" y="2550"/>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15" name="Freeform 172"/>
              <p:cNvSpPr>
                <a:spLocks/>
              </p:cNvSpPr>
              <p:nvPr/>
            </p:nvSpPr>
            <p:spPr bwMode="auto">
              <a:xfrm>
                <a:off x="3749" y="3168"/>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40FF"/>
              </a:solidFill>
              <a:ln w="9525">
                <a:noFill/>
                <a:round/>
                <a:headEnd/>
                <a:tailEnd/>
              </a:ln>
            </p:spPr>
            <p:txBody>
              <a:bodyPr/>
              <a:lstStyle/>
              <a:p>
                <a:endParaRPr lang="en-US"/>
              </a:p>
            </p:txBody>
          </p:sp>
          <p:sp>
            <p:nvSpPr>
              <p:cNvPr id="19916" name="Freeform 173"/>
              <p:cNvSpPr>
                <a:spLocks/>
              </p:cNvSpPr>
              <p:nvPr/>
            </p:nvSpPr>
            <p:spPr bwMode="auto">
              <a:xfrm>
                <a:off x="3749" y="3168"/>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17" name="Freeform 174"/>
              <p:cNvSpPr>
                <a:spLocks/>
              </p:cNvSpPr>
              <p:nvPr/>
            </p:nvSpPr>
            <p:spPr bwMode="auto">
              <a:xfrm>
                <a:off x="3749" y="3306"/>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00DF"/>
              </a:solidFill>
              <a:ln w="9525">
                <a:noFill/>
                <a:round/>
                <a:headEnd/>
                <a:tailEnd/>
              </a:ln>
            </p:spPr>
            <p:txBody>
              <a:bodyPr/>
              <a:lstStyle/>
              <a:p>
                <a:endParaRPr lang="en-US"/>
              </a:p>
            </p:txBody>
          </p:sp>
          <p:sp>
            <p:nvSpPr>
              <p:cNvPr id="19918" name="Freeform 175"/>
              <p:cNvSpPr>
                <a:spLocks/>
              </p:cNvSpPr>
              <p:nvPr/>
            </p:nvSpPr>
            <p:spPr bwMode="auto">
              <a:xfrm>
                <a:off x="3749" y="3306"/>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19" name="Rectangle 176"/>
              <p:cNvSpPr>
                <a:spLocks noChangeArrowheads="1"/>
              </p:cNvSpPr>
              <p:nvPr/>
            </p:nvSpPr>
            <p:spPr bwMode="auto">
              <a:xfrm>
                <a:off x="3923" y="3917"/>
                <a:ext cx="1" cy="230"/>
              </a:xfrm>
              <a:prstGeom prst="rect">
                <a:avLst/>
              </a:prstGeom>
              <a:noFill/>
              <a:ln w="9525">
                <a:noFill/>
                <a:miter lim="800000"/>
                <a:headEnd/>
                <a:tailEnd/>
              </a:ln>
            </p:spPr>
            <p:txBody>
              <a:bodyPr wrap="none" lIns="0" tIns="0" rIns="0" bIns="0">
                <a:spAutoFit/>
              </a:bodyPr>
              <a:lstStyle/>
              <a:p>
                <a:pPr algn="ctr"/>
                <a:endParaRPr lang="en-US" sz="2400">
                  <a:cs typeface="Arial" charset="0"/>
                </a:endParaRPr>
              </a:p>
            </p:txBody>
          </p:sp>
          <p:sp>
            <p:nvSpPr>
              <p:cNvPr id="19920" name="Freeform 177"/>
              <p:cNvSpPr>
                <a:spLocks/>
              </p:cNvSpPr>
              <p:nvPr/>
            </p:nvSpPr>
            <p:spPr bwMode="auto">
              <a:xfrm>
                <a:off x="3731" y="285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BFFF"/>
              </a:solidFill>
              <a:ln w="9525">
                <a:noFill/>
                <a:round/>
                <a:headEnd/>
                <a:tailEnd/>
              </a:ln>
            </p:spPr>
            <p:txBody>
              <a:bodyPr/>
              <a:lstStyle/>
              <a:p>
                <a:endParaRPr lang="en-US"/>
              </a:p>
            </p:txBody>
          </p:sp>
          <p:sp>
            <p:nvSpPr>
              <p:cNvPr id="19921" name="Freeform 178"/>
              <p:cNvSpPr>
                <a:spLocks/>
              </p:cNvSpPr>
              <p:nvPr/>
            </p:nvSpPr>
            <p:spPr bwMode="auto">
              <a:xfrm>
                <a:off x="3731" y="285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22" name="Freeform 179"/>
              <p:cNvSpPr>
                <a:spLocks/>
              </p:cNvSpPr>
              <p:nvPr/>
            </p:nvSpPr>
            <p:spPr bwMode="auto">
              <a:xfrm>
                <a:off x="3654" y="2568"/>
                <a:ext cx="107" cy="162"/>
              </a:xfrm>
              <a:custGeom>
                <a:avLst/>
                <a:gdLst>
                  <a:gd name="T0" fmla="*/ 0 w 107"/>
                  <a:gd name="T1" fmla="*/ 162 h 162"/>
                  <a:gd name="T2" fmla="*/ 107 w 107"/>
                  <a:gd name="T3" fmla="*/ 138 h 162"/>
                  <a:gd name="T4" fmla="*/ 29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29" y="0"/>
                    </a:lnTo>
                    <a:lnTo>
                      <a:pt x="0" y="162"/>
                    </a:lnTo>
                    <a:close/>
                  </a:path>
                </a:pathLst>
              </a:custGeom>
              <a:solidFill>
                <a:srgbClr val="80FF80"/>
              </a:solidFill>
              <a:ln w="9525">
                <a:noFill/>
                <a:round/>
                <a:headEnd/>
                <a:tailEnd/>
              </a:ln>
            </p:spPr>
            <p:txBody>
              <a:bodyPr/>
              <a:lstStyle/>
              <a:p>
                <a:endParaRPr lang="en-US"/>
              </a:p>
            </p:txBody>
          </p:sp>
          <p:sp>
            <p:nvSpPr>
              <p:cNvPr id="19923" name="Freeform 180"/>
              <p:cNvSpPr>
                <a:spLocks/>
              </p:cNvSpPr>
              <p:nvPr/>
            </p:nvSpPr>
            <p:spPr bwMode="auto">
              <a:xfrm>
                <a:off x="3654" y="2568"/>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924" name="Oval 181"/>
              <p:cNvSpPr>
                <a:spLocks noChangeArrowheads="1"/>
              </p:cNvSpPr>
              <p:nvPr/>
            </p:nvSpPr>
            <p:spPr bwMode="auto">
              <a:xfrm>
                <a:off x="3743" y="2796"/>
                <a:ext cx="54" cy="54"/>
              </a:xfrm>
              <a:prstGeom prst="ellipse">
                <a:avLst/>
              </a:prstGeom>
              <a:solidFill>
                <a:srgbClr val="FF0000"/>
              </a:solidFill>
              <a:ln w="9525">
                <a:noFill/>
                <a:round/>
                <a:headEnd/>
                <a:tailEnd/>
              </a:ln>
            </p:spPr>
            <p:txBody>
              <a:bodyPr/>
              <a:lstStyle/>
              <a:p>
                <a:endParaRPr lang="en-US"/>
              </a:p>
            </p:txBody>
          </p:sp>
          <p:sp>
            <p:nvSpPr>
              <p:cNvPr id="19925" name="Oval 182"/>
              <p:cNvSpPr>
                <a:spLocks noChangeArrowheads="1"/>
              </p:cNvSpPr>
              <p:nvPr/>
            </p:nvSpPr>
            <p:spPr bwMode="auto">
              <a:xfrm>
                <a:off x="3743" y="2796"/>
                <a:ext cx="54" cy="54"/>
              </a:xfrm>
              <a:prstGeom prst="ellipse">
                <a:avLst/>
              </a:prstGeom>
              <a:noFill/>
              <a:ln w="0">
                <a:solidFill>
                  <a:srgbClr val="FF0000"/>
                </a:solidFill>
                <a:round/>
                <a:headEnd/>
                <a:tailEnd/>
              </a:ln>
            </p:spPr>
            <p:txBody>
              <a:bodyPr/>
              <a:lstStyle/>
              <a:p>
                <a:endParaRPr lang="en-US"/>
              </a:p>
            </p:txBody>
          </p:sp>
          <p:sp>
            <p:nvSpPr>
              <p:cNvPr id="19926" name="Freeform 183"/>
              <p:cNvSpPr>
                <a:spLocks/>
              </p:cNvSpPr>
              <p:nvPr/>
            </p:nvSpPr>
            <p:spPr bwMode="auto">
              <a:xfrm>
                <a:off x="3731" y="270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20FFDF"/>
              </a:solidFill>
              <a:ln w="9525">
                <a:noFill/>
                <a:round/>
                <a:headEnd/>
                <a:tailEnd/>
              </a:ln>
            </p:spPr>
            <p:txBody>
              <a:bodyPr/>
              <a:lstStyle/>
              <a:p>
                <a:endParaRPr lang="en-US"/>
              </a:p>
            </p:txBody>
          </p:sp>
          <p:sp>
            <p:nvSpPr>
              <p:cNvPr id="19927" name="Freeform 184"/>
              <p:cNvSpPr>
                <a:spLocks/>
              </p:cNvSpPr>
              <p:nvPr/>
            </p:nvSpPr>
            <p:spPr bwMode="auto">
              <a:xfrm>
                <a:off x="3731" y="270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28" name="Freeform 185"/>
              <p:cNvSpPr>
                <a:spLocks/>
              </p:cNvSpPr>
              <p:nvPr/>
            </p:nvSpPr>
            <p:spPr bwMode="auto">
              <a:xfrm>
                <a:off x="3719" y="3324"/>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00FF"/>
              </a:solidFill>
              <a:ln w="9525">
                <a:noFill/>
                <a:round/>
                <a:headEnd/>
                <a:tailEnd/>
              </a:ln>
            </p:spPr>
            <p:txBody>
              <a:bodyPr/>
              <a:lstStyle/>
              <a:p>
                <a:endParaRPr lang="en-US"/>
              </a:p>
            </p:txBody>
          </p:sp>
          <p:sp>
            <p:nvSpPr>
              <p:cNvPr id="19929" name="Freeform 186"/>
              <p:cNvSpPr>
                <a:spLocks/>
              </p:cNvSpPr>
              <p:nvPr/>
            </p:nvSpPr>
            <p:spPr bwMode="auto">
              <a:xfrm>
                <a:off x="3719" y="3324"/>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30" name="Freeform 187"/>
              <p:cNvSpPr>
                <a:spLocks/>
              </p:cNvSpPr>
              <p:nvPr/>
            </p:nvSpPr>
            <p:spPr bwMode="auto">
              <a:xfrm>
                <a:off x="3701" y="3006"/>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80FF"/>
              </a:solidFill>
              <a:ln w="9525">
                <a:noFill/>
                <a:round/>
                <a:headEnd/>
                <a:tailEnd/>
              </a:ln>
            </p:spPr>
            <p:txBody>
              <a:bodyPr/>
              <a:lstStyle/>
              <a:p>
                <a:endParaRPr lang="en-US"/>
              </a:p>
            </p:txBody>
          </p:sp>
          <p:sp>
            <p:nvSpPr>
              <p:cNvPr id="19931" name="Freeform 188"/>
              <p:cNvSpPr>
                <a:spLocks/>
              </p:cNvSpPr>
              <p:nvPr/>
            </p:nvSpPr>
            <p:spPr bwMode="auto">
              <a:xfrm>
                <a:off x="3701" y="3006"/>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32" name="Freeform 189"/>
              <p:cNvSpPr>
                <a:spLocks/>
              </p:cNvSpPr>
              <p:nvPr/>
            </p:nvSpPr>
            <p:spPr bwMode="auto">
              <a:xfrm>
                <a:off x="3701" y="2868"/>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DFFF"/>
              </a:solidFill>
              <a:ln w="9525">
                <a:noFill/>
                <a:round/>
                <a:headEnd/>
                <a:tailEnd/>
              </a:ln>
            </p:spPr>
            <p:txBody>
              <a:bodyPr/>
              <a:lstStyle/>
              <a:p>
                <a:endParaRPr lang="en-US"/>
              </a:p>
            </p:txBody>
          </p:sp>
          <p:sp>
            <p:nvSpPr>
              <p:cNvPr id="19933" name="Freeform 190"/>
              <p:cNvSpPr>
                <a:spLocks/>
              </p:cNvSpPr>
              <p:nvPr/>
            </p:nvSpPr>
            <p:spPr bwMode="auto">
              <a:xfrm>
                <a:off x="3701" y="2868"/>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34" name="Oval 191"/>
              <p:cNvSpPr>
                <a:spLocks noChangeArrowheads="1"/>
              </p:cNvSpPr>
              <p:nvPr/>
            </p:nvSpPr>
            <p:spPr bwMode="auto">
              <a:xfrm>
                <a:off x="3779" y="3114"/>
                <a:ext cx="54" cy="54"/>
              </a:xfrm>
              <a:prstGeom prst="ellipse">
                <a:avLst/>
              </a:prstGeom>
              <a:solidFill>
                <a:srgbClr val="FF0000"/>
              </a:solidFill>
              <a:ln w="9525">
                <a:noFill/>
                <a:round/>
                <a:headEnd/>
                <a:tailEnd/>
              </a:ln>
            </p:spPr>
            <p:txBody>
              <a:bodyPr/>
              <a:lstStyle/>
              <a:p>
                <a:endParaRPr lang="en-US"/>
              </a:p>
            </p:txBody>
          </p:sp>
          <p:sp>
            <p:nvSpPr>
              <p:cNvPr id="19935" name="Oval 192"/>
              <p:cNvSpPr>
                <a:spLocks noChangeArrowheads="1"/>
              </p:cNvSpPr>
              <p:nvPr/>
            </p:nvSpPr>
            <p:spPr bwMode="auto">
              <a:xfrm>
                <a:off x="3779" y="3114"/>
                <a:ext cx="54" cy="54"/>
              </a:xfrm>
              <a:prstGeom prst="ellipse">
                <a:avLst/>
              </a:prstGeom>
              <a:noFill/>
              <a:ln w="0">
                <a:solidFill>
                  <a:srgbClr val="FF0000"/>
                </a:solidFill>
                <a:round/>
                <a:headEnd/>
                <a:tailEnd/>
              </a:ln>
            </p:spPr>
            <p:txBody>
              <a:bodyPr/>
              <a:lstStyle/>
              <a:p>
                <a:endParaRPr lang="en-US"/>
              </a:p>
            </p:txBody>
          </p:sp>
          <p:sp>
            <p:nvSpPr>
              <p:cNvPr id="19936" name="Freeform 193"/>
              <p:cNvSpPr>
                <a:spLocks/>
              </p:cNvSpPr>
              <p:nvPr/>
            </p:nvSpPr>
            <p:spPr bwMode="auto">
              <a:xfrm>
                <a:off x="3683" y="2412"/>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BFFF40"/>
              </a:solidFill>
              <a:ln w="9525">
                <a:noFill/>
                <a:round/>
                <a:headEnd/>
                <a:tailEnd/>
              </a:ln>
            </p:spPr>
            <p:txBody>
              <a:bodyPr/>
              <a:lstStyle/>
              <a:p>
                <a:endParaRPr lang="en-US"/>
              </a:p>
            </p:txBody>
          </p:sp>
          <p:sp>
            <p:nvSpPr>
              <p:cNvPr id="19937" name="Freeform 194"/>
              <p:cNvSpPr>
                <a:spLocks/>
              </p:cNvSpPr>
              <p:nvPr/>
            </p:nvSpPr>
            <p:spPr bwMode="auto">
              <a:xfrm>
                <a:off x="3683" y="2412"/>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38" name="Freeform 195"/>
              <p:cNvSpPr>
                <a:spLocks/>
              </p:cNvSpPr>
              <p:nvPr/>
            </p:nvSpPr>
            <p:spPr bwMode="auto">
              <a:xfrm>
                <a:off x="3594" y="3024"/>
                <a:ext cx="107" cy="162"/>
              </a:xfrm>
              <a:custGeom>
                <a:avLst/>
                <a:gdLst>
                  <a:gd name="T0" fmla="*/ 77 w 107"/>
                  <a:gd name="T1" fmla="*/ 162 h 162"/>
                  <a:gd name="T2" fmla="*/ 0 w 107"/>
                  <a:gd name="T3" fmla="*/ 24 h 162"/>
                  <a:gd name="T4" fmla="*/ 107 w 107"/>
                  <a:gd name="T5" fmla="*/ 0 h 162"/>
                  <a:gd name="T6" fmla="*/ 77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009FFF"/>
              </a:solidFill>
              <a:ln w="9525">
                <a:noFill/>
                <a:round/>
                <a:headEnd/>
                <a:tailEnd/>
              </a:ln>
            </p:spPr>
            <p:txBody>
              <a:bodyPr/>
              <a:lstStyle/>
              <a:p>
                <a:endParaRPr lang="en-US"/>
              </a:p>
            </p:txBody>
          </p:sp>
          <p:sp>
            <p:nvSpPr>
              <p:cNvPr id="19939" name="Freeform 196"/>
              <p:cNvSpPr>
                <a:spLocks/>
              </p:cNvSpPr>
              <p:nvPr/>
            </p:nvSpPr>
            <p:spPr bwMode="auto">
              <a:xfrm>
                <a:off x="3594" y="3024"/>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40" name="Freeform 197"/>
              <p:cNvSpPr>
                <a:spLocks/>
              </p:cNvSpPr>
              <p:nvPr/>
            </p:nvSpPr>
            <p:spPr bwMode="auto">
              <a:xfrm>
                <a:off x="3671" y="3168"/>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40FF"/>
              </a:solidFill>
              <a:ln w="9525">
                <a:noFill/>
                <a:round/>
                <a:headEnd/>
                <a:tailEnd/>
              </a:ln>
            </p:spPr>
            <p:txBody>
              <a:bodyPr/>
              <a:lstStyle/>
              <a:p>
                <a:endParaRPr lang="en-US"/>
              </a:p>
            </p:txBody>
          </p:sp>
          <p:sp>
            <p:nvSpPr>
              <p:cNvPr id="19941" name="Freeform 198"/>
              <p:cNvSpPr>
                <a:spLocks/>
              </p:cNvSpPr>
              <p:nvPr/>
            </p:nvSpPr>
            <p:spPr bwMode="auto">
              <a:xfrm>
                <a:off x="3671" y="3168"/>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42" name="Freeform 199"/>
              <p:cNvSpPr>
                <a:spLocks/>
              </p:cNvSpPr>
              <p:nvPr/>
            </p:nvSpPr>
            <p:spPr bwMode="auto">
              <a:xfrm>
                <a:off x="3671" y="3024"/>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9FFF"/>
              </a:solidFill>
              <a:ln w="9525">
                <a:noFill/>
                <a:round/>
                <a:headEnd/>
                <a:tailEnd/>
              </a:ln>
            </p:spPr>
            <p:txBody>
              <a:bodyPr/>
              <a:lstStyle/>
              <a:p>
                <a:endParaRPr lang="en-US"/>
              </a:p>
            </p:txBody>
          </p:sp>
          <p:sp>
            <p:nvSpPr>
              <p:cNvPr id="19943" name="Freeform 200"/>
              <p:cNvSpPr>
                <a:spLocks/>
              </p:cNvSpPr>
              <p:nvPr/>
            </p:nvSpPr>
            <p:spPr bwMode="auto">
              <a:xfrm>
                <a:off x="3671" y="3024"/>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44" name="Oval 201"/>
              <p:cNvSpPr>
                <a:spLocks noChangeArrowheads="1"/>
              </p:cNvSpPr>
              <p:nvPr/>
            </p:nvSpPr>
            <p:spPr bwMode="auto">
              <a:xfrm>
                <a:off x="3749" y="3156"/>
                <a:ext cx="54" cy="54"/>
              </a:xfrm>
              <a:prstGeom prst="ellipse">
                <a:avLst/>
              </a:prstGeom>
              <a:solidFill>
                <a:srgbClr val="FF0000"/>
              </a:solidFill>
              <a:ln w="9525">
                <a:noFill/>
                <a:round/>
                <a:headEnd/>
                <a:tailEnd/>
              </a:ln>
            </p:spPr>
            <p:txBody>
              <a:bodyPr/>
              <a:lstStyle/>
              <a:p>
                <a:endParaRPr lang="en-US"/>
              </a:p>
            </p:txBody>
          </p:sp>
          <p:sp>
            <p:nvSpPr>
              <p:cNvPr id="19945" name="Oval 202"/>
              <p:cNvSpPr>
                <a:spLocks noChangeArrowheads="1"/>
              </p:cNvSpPr>
              <p:nvPr/>
            </p:nvSpPr>
            <p:spPr bwMode="auto">
              <a:xfrm>
                <a:off x="3749" y="3156"/>
                <a:ext cx="54" cy="54"/>
              </a:xfrm>
              <a:prstGeom prst="ellipse">
                <a:avLst/>
              </a:prstGeom>
              <a:noFill/>
              <a:ln w="0">
                <a:solidFill>
                  <a:srgbClr val="FF0000"/>
                </a:solidFill>
                <a:round/>
                <a:headEnd/>
                <a:tailEnd/>
              </a:ln>
            </p:spPr>
            <p:txBody>
              <a:bodyPr/>
              <a:lstStyle/>
              <a:p>
                <a:endParaRPr lang="en-US"/>
              </a:p>
            </p:txBody>
          </p:sp>
          <p:sp>
            <p:nvSpPr>
              <p:cNvPr id="19946" name="Oval 203"/>
              <p:cNvSpPr>
                <a:spLocks noChangeArrowheads="1"/>
              </p:cNvSpPr>
              <p:nvPr/>
            </p:nvSpPr>
            <p:spPr bwMode="auto">
              <a:xfrm>
                <a:off x="3743" y="2604"/>
                <a:ext cx="54" cy="54"/>
              </a:xfrm>
              <a:prstGeom prst="ellipse">
                <a:avLst/>
              </a:prstGeom>
              <a:solidFill>
                <a:srgbClr val="FF0000"/>
              </a:solidFill>
              <a:ln w="9525">
                <a:noFill/>
                <a:round/>
                <a:headEnd/>
                <a:tailEnd/>
              </a:ln>
            </p:spPr>
            <p:txBody>
              <a:bodyPr/>
              <a:lstStyle/>
              <a:p>
                <a:endParaRPr lang="en-US"/>
              </a:p>
            </p:txBody>
          </p:sp>
          <p:sp>
            <p:nvSpPr>
              <p:cNvPr id="19947" name="Oval 204"/>
              <p:cNvSpPr>
                <a:spLocks noChangeArrowheads="1"/>
              </p:cNvSpPr>
              <p:nvPr/>
            </p:nvSpPr>
            <p:spPr bwMode="auto">
              <a:xfrm>
                <a:off x="3743" y="2604"/>
                <a:ext cx="54" cy="54"/>
              </a:xfrm>
              <a:prstGeom prst="ellipse">
                <a:avLst/>
              </a:prstGeom>
              <a:noFill/>
              <a:ln w="0">
                <a:solidFill>
                  <a:srgbClr val="FF0000"/>
                </a:solidFill>
                <a:round/>
                <a:headEnd/>
                <a:tailEnd/>
              </a:ln>
            </p:spPr>
            <p:txBody>
              <a:bodyPr/>
              <a:lstStyle/>
              <a:p>
                <a:endParaRPr lang="en-US"/>
              </a:p>
            </p:txBody>
          </p:sp>
          <p:sp>
            <p:nvSpPr>
              <p:cNvPr id="19948" name="Freeform 205"/>
              <p:cNvSpPr>
                <a:spLocks/>
              </p:cNvSpPr>
              <p:nvPr/>
            </p:nvSpPr>
            <p:spPr bwMode="auto">
              <a:xfrm>
                <a:off x="3654" y="2706"/>
                <a:ext cx="107" cy="162"/>
              </a:xfrm>
              <a:custGeom>
                <a:avLst/>
                <a:gdLst>
                  <a:gd name="T0" fmla="*/ 77 w 107"/>
                  <a:gd name="T1" fmla="*/ 162 h 162"/>
                  <a:gd name="T2" fmla="*/ 0 w 107"/>
                  <a:gd name="T3" fmla="*/ 24 h 162"/>
                  <a:gd name="T4" fmla="*/ 107 w 107"/>
                  <a:gd name="T5" fmla="*/ 0 h 162"/>
                  <a:gd name="T6" fmla="*/ 77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20FFDF"/>
              </a:solidFill>
              <a:ln w="9525">
                <a:noFill/>
                <a:round/>
                <a:headEnd/>
                <a:tailEnd/>
              </a:ln>
            </p:spPr>
            <p:txBody>
              <a:bodyPr/>
              <a:lstStyle/>
              <a:p>
                <a:endParaRPr lang="en-US"/>
              </a:p>
            </p:txBody>
          </p:sp>
          <p:sp>
            <p:nvSpPr>
              <p:cNvPr id="19949" name="Freeform 206"/>
              <p:cNvSpPr>
                <a:spLocks/>
              </p:cNvSpPr>
              <p:nvPr/>
            </p:nvSpPr>
            <p:spPr bwMode="auto">
              <a:xfrm>
                <a:off x="3654" y="2706"/>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50" name="Freeform 207"/>
              <p:cNvSpPr>
                <a:spLocks/>
              </p:cNvSpPr>
              <p:nvPr/>
            </p:nvSpPr>
            <p:spPr bwMode="auto">
              <a:xfrm>
                <a:off x="3642" y="3324"/>
                <a:ext cx="107" cy="162"/>
              </a:xfrm>
              <a:custGeom>
                <a:avLst/>
                <a:gdLst>
                  <a:gd name="T0" fmla="*/ 77 w 107"/>
                  <a:gd name="T1" fmla="*/ 162 h 162"/>
                  <a:gd name="T2" fmla="*/ 0 w 107"/>
                  <a:gd name="T3" fmla="*/ 24 h 162"/>
                  <a:gd name="T4" fmla="*/ 107 w 107"/>
                  <a:gd name="T5" fmla="*/ 0 h 162"/>
                  <a:gd name="T6" fmla="*/ 77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0000FF"/>
              </a:solidFill>
              <a:ln w="9525">
                <a:noFill/>
                <a:round/>
                <a:headEnd/>
                <a:tailEnd/>
              </a:ln>
            </p:spPr>
            <p:txBody>
              <a:bodyPr/>
              <a:lstStyle/>
              <a:p>
                <a:endParaRPr lang="en-US"/>
              </a:p>
            </p:txBody>
          </p:sp>
          <p:sp>
            <p:nvSpPr>
              <p:cNvPr id="19951" name="Freeform 208"/>
              <p:cNvSpPr>
                <a:spLocks/>
              </p:cNvSpPr>
              <p:nvPr/>
            </p:nvSpPr>
            <p:spPr bwMode="auto">
              <a:xfrm>
                <a:off x="3642" y="3324"/>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52" name="Freeform 209"/>
              <p:cNvSpPr>
                <a:spLocks/>
              </p:cNvSpPr>
              <p:nvPr/>
            </p:nvSpPr>
            <p:spPr bwMode="auto">
              <a:xfrm>
                <a:off x="3564" y="3048"/>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00AFFF"/>
              </a:solidFill>
              <a:ln w="9525">
                <a:noFill/>
                <a:round/>
                <a:headEnd/>
                <a:tailEnd/>
              </a:ln>
            </p:spPr>
            <p:txBody>
              <a:bodyPr/>
              <a:lstStyle/>
              <a:p>
                <a:endParaRPr lang="en-US"/>
              </a:p>
            </p:txBody>
          </p:sp>
          <p:sp>
            <p:nvSpPr>
              <p:cNvPr id="19953" name="Freeform 210"/>
              <p:cNvSpPr>
                <a:spLocks/>
              </p:cNvSpPr>
              <p:nvPr/>
            </p:nvSpPr>
            <p:spPr bwMode="auto">
              <a:xfrm>
                <a:off x="3564" y="3048"/>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54" name="Freeform 211"/>
              <p:cNvSpPr>
                <a:spLocks/>
              </p:cNvSpPr>
              <p:nvPr/>
            </p:nvSpPr>
            <p:spPr bwMode="auto">
              <a:xfrm>
                <a:off x="3642" y="3186"/>
                <a:ext cx="107" cy="162"/>
              </a:xfrm>
              <a:custGeom>
                <a:avLst/>
                <a:gdLst>
                  <a:gd name="T0" fmla="*/ 0 w 107"/>
                  <a:gd name="T1" fmla="*/ 162 h 162"/>
                  <a:gd name="T2" fmla="*/ 107 w 107"/>
                  <a:gd name="T3" fmla="*/ 138 h 162"/>
                  <a:gd name="T4" fmla="*/ 29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29" y="0"/>
                    </a:lnTo>
                    <a:lnTo>
                      <a:pt x="0" y="162"/>
                    </a:lnTo>
                    <a:close/>
                  </a:path>
                </a:pathLst>
              </a:custGeom>
              <a:solidFill>
                <a:srgbClr val="0050FF"/>
              </a:solidFill>
              <a:ln w="9525">
                <a:noFill/>
                <a:round/>
                <a:headEnd/>
                <a:tailEnd/>
              </a:ln>
            </p:spPr>
            <p:txBody>
              <a:bodyPr/>
              <a:lstStyle/>
              <a:p>
                <a:endParaRPr lang="en-US"/>
              </a:p>
            </p:txBody>
          </p:sp>
          <p:sp>
            <p:nvSpPr>
              <p:cNvPr id="19955" name="Freeform 212"/>
              <p:cNvSpPr>
                <a:spLocks/>
              </p:cNvSpPr>
              <p:nvPr/>
            </p:nvSpPr>
            <p:spPr bwMode="auto">
              <a:xfrm>
                <a:off x="3642" y="3186"/>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956" name="Freeform 213"/>
              <p:cNvSpPr>
                <a:spLocks/>
              </p:cNvSpPr>
              <p:nvPr/>
            </p:nvSpPr>
            <p:spPr bwMode="auto">
              <a:xfrm>
                <a:off x="3624" y="2868"/>
                <a:ext cx="107" cy="156"/>
              </a:xfrm>
              <a:custGeom>
                <a:avLst/>
                <a:gdLst>
                  <a:gd name="T0" fmla="*/ 77 w 107"/>
                  <a:gd name="T1" fmla="*/ 156 h 156"/>
                  <a:gd name="T2" fmla="*/ 0 w 107"/>
                  <a:gd name="T3" fmla="*/ 18 h 156"/>
                  <a:gd name="T4" fmla="*/ 107 w 107"/>
                  <a:gd name="T5" fmla="*/ 0 h 156"/>
                  <a:gd name="T6" fmla="*/ 77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00DFFF"/>
              </a:solidFill>
              <a:ln w="9525">
                <a:noFill/>
                <a:round/>
                <a:headEnd/>
                <a:tailEnd/>
              </a:ln>
            </p:spPr>
            <p:txBody>
              <a:bodyPr/>
              <a:lstStyle/>
              <a:p>
                <a:endParaRPr lang="en-US"/>
              </a:p>
            </p:txBody>
          </p:sp>
          <p:sp>
            <p:nvSpPr>
              <p:cNvPr id="19957" name="Freeform 214"/>
              <p:cNvSpPr>
                <a:spLocks/>
              </p:cNvSpPr>
              <p:nvPr/>
            </p:nvSpPr>
            <p:spPr bwMode="auto">
              <a:xfrm>
                <a:off x="3624" y="2868"/>
                <a:ext cx="107" cy="156"/>
              </a:xfrm>
              <a:custGeom>
                <a:avLst/>
                <a:gdLst>
                  <a:gd name="T0" fmla="*/ 96223 w 18"/>
                  <a:gd name="T1" fmla="*/ 202176 h 26"/>
                  <a:gd name="T2" fmla="*/ 0 w 18"/>
                  <a:gd name="T3" fmla="*/ 23328 h 26"/>
                  <a:gd name="T4" fmla="*/ 13360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58" name="Freeform 215"/>
              <p:cNvSpPr>
                <a:spLocks/>
              </p:cNvSpPr>
              <p:nvPr/>
            </p:nvSpPr>
            <p:spPr bwMode="auto">
              <a:xfrm>
                <a:off x="3624" y="2730"/>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40FFBF"/>
              </a:solidFill>
              <a:ln w="9525">
                <a:noFill/>
                <a:round/>
                <a:headEnd/>
                <a:tailEnd/>
              </a:ln>
            </p:spPr>
            <p:txBody>
              <a:bodyPr/>
              <a:lstStyle/>
              <a:p>
                <a:endParaRPr lang="en-US"/>
              </a:p>
            </p:txBody>
          </p:sp>
          <p:sp>
            <p:nvSpPr>
              <p:cNvPr id="19959" name="Freeform 216"/>
              <p:cNvSpPr>
                <a:spLocks/>
              </p:cNvSpPr>
              <p:nvPr/>
            </p:nvSpPr>
            <p:spPr bwMode="auto">
              <a:xfrm>
                <a:off x="3624" y="2730"/>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60" name="Oval 217"/>
              <p:cNvSpPr>
                <a:spLocks noChangeArrowheads="1"/>
              </p:cNvSpPr>
              <p:nvPr/>
            </p:nvSpPr>
            <p:spPr bwMode="auto">
              <a:xfrm>
                <a:off x="3606" y="3402"/>
                <a:ext cx="54" cy="54"/>
              </a:xfrm>
              <a:prstGeom prst="ellipse">
                <a:avLst/>
              </a:prstGeom>
              <a:solidFill>
                <a:srgbClr val="FF0000"/>
              </a:solidFill>
              <a:ln w="9525">
                <a:noFill/>
                <a:round/>
                <a:headEnd/>
                <a:tailEnd/>
              </a:ln>
            </p:spPr>
            <p:txBody>
              <a:bodyPr/>
              <a:lstStyle/>
              <a:p>
                <a:endParaRPr lang="en-US"/>
              </a:p>
            </p:txBody>
          </p:sp>
          <p:sp>
            <p:nvSpPr>
              <p:cNvPr id="19961" name="Oval 218"/>
              <p:cNvSpPr>
                <a:spLocks noChangeArrowheads="1"/>
              </p:cNvSpPr>
              <p:nvPr/>
            </p:nvSpPr>
            <p:spPr bwMode="auto">
              <a:xfrm>
                <a:off x="3606" y="3402"/>
                <a:ext cx="54" cy="54"/>
              </a:xfrm>
              <a:prstGeom prst="ellipse">
                <a:avLst/>
              </a:prstGeom>
              <a:noFill/>
              <a:ln w="0">
                <a:solidFill>
                  <a:srgbClr val="FF0000"/>
                </a:solidFill>
                <a:round/>
                <a:headEnd/>
                <a:tailEnd/>
              </a:ln>
            </p:spPr>
            <p:txBody>
              <a:bodyPr/>
              <a:lstStyle/>
              <a:p>
                <a:endParaRPr lang="en-US"/>
              </a:p>
            </p:txBody>
          </p:sp>
          <p:sp>
            <p:nvSpPr>
              <p:cNvPr id="19962" name="Freeform 219"/>
              <p:cNvSpPr>
                <a:spLocks/>
              </p:cNvSpPr>
              <p:nvPr/>
            </p:nvSpPr>
            <p:spPr bwMode="auto">
              <a:xfrm>
                <a:off x="3612" y="3348"/>
                <a:ext cx="107" cy="155"/>
              </a:xfrm>
              <a:custGeom>
                <a:avLst/>
                <a:gdLst>
                  <a:gd name="T0" fmla="*/ 0 w 107"/>
                  <a:gd name="T1" fmla="*/ 155 h 155"/>
                  <a:gd name="T2" fmla="*/ 107 w 107"/>
                  <a:gd name="T3" fmla="*/ 138 h 155"/>
                  <a:gd name="T4" fmla="*/ 30 w 107"/>
                  <a:gd name="T5" fmla="*/ 0 h 155"/>
                  <a:gd name="T6" fmla="*/ 0 w 107"/>
                  <a:gd name="T7" fmla="*/ 155 h 155"/>
                  <a:gd name="T8" fmla="*/ 0 60000 65536"/>
                  <a:gd name="T9" fmla="*/ 0 60000 65536"/>
                  <a:gd name="T10" fmla="*/ 0 60000 65536"/>
                  <a:gd name="T11" fmla="*/ 0 60000 65536"/>
                  <a:gd name="T12" fmla="*/ 0 w 107"/>
                  <a:gd name="T13" fmla="*/ 0 h 155"/>
                  <a:gd name="T14" fmla="*/ 107 w 107"/>
                  <a:gd name="T15" fmla="*/ 155 h 155"/>
                </a:gdLst>
                <a:ahLst/>
                <a:cxnLst>
                  <a:cxn ang="T8">
                    <a:pos x="T0" y="T1"/>
                  </a:cxn>
                  <a:cxn ang="T9">
                    <a:pos x="T2" y="T3"/>
                  </a:cxn>
                  <a:cxn ang="T10">
                    <a:pos x="T4" y="T5"/>
                  </a:cxn>
                  <a:cxn ang="T11">
                    <a:pos x="T6" y="T7"/>
                  </a:cxn>
                </a:cxnLst>
                <a:rect l="T12" t="T13" r="T14" b="T15"/>
                <a:pathLst>
                  <a:path w="107" h="155">
                    <a:moveTo>
                      <a:pt x="0" y="155"/>
                    </a:moveTo>
                    <a:lnTo>
                      <a:pt x="107" y="138"/>
                    </a:lnTo>
                    <a:lnTo>
                      <a:pt x="30" y="0"/>
                    </a:lnTo>
                    <a:lnTo>
                      <a:pt x="0" y="155"/>
                    </a:lnTo>
                    <a:close/>
                  </a:path>
                </a:pathLst>
              </a:custGeom>
              <a:solidFill>
                <a:srgbClr val="0010FF"/>
              </a:solidFill>
              <a:ln w="9525">
                <a:noFill/>
                <a:round/>
                <a:headEnd/>
                <a:tailEnd/>
              </a:ln>
            </p:spPr>
            <p:txBody>
              <a:bodyPr/>
              <a:lstStyle/>
              <a:p>
                <a:endParaRPr lang="en-US"/>
              </a:p>
            </p:txBody>
          </p:sp>
          <p:sp>
            <p:nvSpPr>
              <p:cNvPr id="19963" name="Freeform 220"/>
              <p:cNvSpPr>
                <a:spLocks/>
              </p:cNvSpPr>
              <p:nvPr/>
            </p:nvSpPr>
            <p:spPr bwMode="auto">
              <a:xfrm>
                <a:off x="3612" y="3348"/>
                <a:ext cx="107" cy="155"/>
              </a:xfrm>
              <a:custGeom>
                <a:avLst/>
                <a:gdLst>
                  <a:gd name="T0" fmla="*/ 0 w 18"/>
                  <a:gd name="T1" fmla="*/ 195753 h 26"/>
                  <a:gd name="T2" fmla="*/ 133607 w 18"/>
                  <a:gd name="T3" fmla="*/ 173117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64" name="Freeform 221"/>
              <p:cNvSpPr>
                <a:spLocks/>
              </p:cNvSpPr>
              <p:nvPr/>
            </p:nvSpPr>
            <p:spPr bwMode="auto">
              <a:xfrm>
                <a:off x="3606" y="2412"/>
                <a:ext cx="107" cy="156"/>
              </a:xfrm>
              <a:custGeom>
                <a:avLst/>
                <a:gdLst>
                  <a:gd name="T0" fmla="*/ 77 w 107"/>
                  <a:gd name="T1" fmla="*/ 156 h 156"/>
                  <a:gd name="T2" fmla="*/ 0 w 107"/>
                  <a:gd name="T3" fmla="*/ 18 h 156"/>
                  <a:gd name="T4" fmla="*/ 107 w 107"/>
                  <a:gd name="T5" fmla="*/ 0 h 156"/>
                  <a:gd name="T6" fmla="*/ 77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BFFF40"/>
              </a:solidFill>
              <a:ln w="9525">
                <a:noFill/>
                <a:round/>
                <a:headEnd/>
                <a:tailEnd/>
              </a:ln>
            </p:spPr>
            <p:txBody>
              <a:bodyPr/>
              <a:lstStyle/>
              <a:p>
                <a:endParaRPr lang="en-US"/>
              </a:p>
            </p:txBody>
          </p:sp>
          <p:sp>
            <p:nvSpPr>
              <p:cNvPr id="19965" name="Freeform 222"/>
              <p:cNvSpPr>
                <a:spLocks/>
              </p:cNvSpPr>
              <p:nvPr/>
            </p:nvSpPr>
            <p:spPr bwMode="auto">
              <a:xfrm>
                <a:off x="3606" y="2412"/>
                <a:ext cx="107" cy="156"/>
              </a:xfrm>
              <a:custGeom>
                <a:avLst/>
                <a:gdLst>
                  <a:gd name="T0" fmla="*/ 96223 w 18"/>
                  <a:gd name="T1" fmla="*/ 202176 h 26"/>
                  <a:gd name="T2" fmla="*/ 0 w 18"/>
                  <a:gd name="T3" fmla="*/ 23328 h 26"/>
                  <a:gd name="T4" fmla="*/ 13360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66" name="Oval 223"/>
              <p:cNvSpPr>
                <a:spLocks noChangeArrowheads="1"/>
              </p:cNvSpPr>
              <p:nvPr/>
            </p:nvSpPr>
            <p:spPr bwMode="auto">
              <a:xfrm>
                <a:off x="3534" y="2256"/>
                <a:ext cx="54" cy="54"/>
              </a:xfrm>
              <a:prstGeom prst="ellipse">
                <a:avLst/>
              </a:prstGeom>
              <a:solidFill>
                <a:srgbClr val="FF0000"/>
              </a:solidFill>
              <a:ln w="9525">
                <a:noFill/>
                <a:round/>
                <a:headEnd/>
                <a:tailEnd/>
              </a:ln>
            </p:spPr>
            <p:txBody>
              <a:bodyPr/>
              <a:lstStyle/>
              <a:p>
                <a:endParaRPr lang="en-US"/>
              </a:p>
            </p:txBody>
          </p:sp>
          <p:sp>
            <p:nvSpPr>
              <p:cNvPr id="19967" name="Oval 224"/>
              <p:cNvSpPr>
                <a:spLocks noChangeArrowheads="1"/>
              </p:cNvSpPr>
              <p:nvPr/>
            </p:nvSpPr>
            <p:spPr bwMode="auto">
              <a:xfrm>
                <a:off x="3534" y="2256"/>
                <a:ext cx="54" cy="54"/>
              </a:xfrm>
              <a:prstGeom prst="ellipse">
                <a:avLst/>
              </a:prstGeom>
              <a:noFill/>
              <a:ln w="0">
                <a:solidFill>
                  <a:srgbClr val="FF0000"/>
                </a:solidFill>
                <a:round/>
                <a:headEnd/>
                <a:tailEnd/>
              </a:ln>
            </p:spPr>
            <p:txBody>
              <a:bodyPr/>
              <a:lstStyle/>
              <a:p>
                <a:endParaRPr lang="en-US"/>
              </a:p>
            </p:txBody>
          </p:sp>
          <p:sp>
            <p:nvSpPr>
              <p:cNvPr id="19968" name="Freeform 225"/>
              <p:cNvSpPr>
                <a:spLocks/>
              </p:cNvSpPr>
              <p:nvPr/>
            </p:nvSpPr>
            <p:spPr bwMode="auto">
              <a:xfrm>
                <a:off x="3528" y="2131"/>
                <a:ext cx="108" cy="155"/>
              </a:xfrm>
              <a:custGeom>
                <a:avLst/>
                <a:gdLst>
                  <a:gd name="T0" fmla="*/ 0 w 108"/>
                  <a:gd name="T1" fmla="*/ 155 h 155"/>
                  <a:gd name="T2" fmla="*/ 108 w 108"/>
                  <a:gd name="T3" fmla="*/ 137 h 155"/>
                  <a:gd name="T4" fmla="*/ 30 w 108"/>
                  <a:gd name="T5" fmla="*/ 0 h 155"/>
                  <a:gd name="T6" fmla="*/ 0 w 108"/>
                  <a:gd name="T7" fmla="*/ 155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FF8F00"/>
              </a:solidFill>
              <a:ln w="9525">
                <a:noFill/>
                <a:round/>
                <a:headEnd/>
                <a:tailEnd/>
              </a:ln>
            </p:spPr>
            <p:txBody>
              <a:bodyPr/>
              <a:lstStyle/>
              <a:p>
                <a:endParaRPr lang="en-US"/>
              </a:p>
            </p:txBody>
          </p:sp>
          <p:sp>
            <p:nvSpPr>
              <p:cNvPr id="19969" name="Freeform 226"/>
              <p:cNvSpPr>
                <a:spLocks/>
              </p:cNvSpPr>
              <p:nvPr/>
            </p:nvSpPr>
            <p:spPr bwMode="auto">
              <a:xfrm>
                <a:off x="3528" y="2131"/>
                <a:ext cx="108" cy="155"/>
              </a:xfrm>
              <a:custGeom>
                <a:avLst/>
                <a:gdLst>
                  <a:gd name="T0" fmla="*/ 0 w 18"/>
                  <a:gd name="T1" fmla="*/ 195753 h 26"/>
                  <a:gd name="T2" fmla="*/ 139968 w 18"/>
                  <a:gd name="T3" fmla="*/ 173117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70" name="Freeform 227"/>
              <p:cNvSpPr>
                <a:spLocks/>
              </p:cNvSpPr>
              <p:nvPr/>
            </p:nvSpPr>
            <p:spPr bwMode="auto">
              <a:xfrm>
                <a:off x="3606" y="2268"/>
                <a:ext cx="107" cy="162"/>
              </a:xfrm>
              <a:custGeom>
                <a:avLst/>
                <a:gdLst>
                  <a:gd name="T0" fmla="*/ 0 w 107"/>
                  <a:gd name="T1" fmla="*/ 162 h 162"/>
                  <a:gd name="T2" fmla="*/ 107 w 107"/>
                  <a:gd name="T3" fmla="*/ 144 h 162"/>
                  <a:gd name="T4" fmla="*/ 30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30" y="0"/>
                    </a:lnTo>
                    <a:lnTo>
                      <a:pt x="0" y="162"/>
                    </a:lnTo>
                    <a:close/>
                  </a:path>
                </a:pathLst>
              </a:custGeom>
              <a:solidFill>
                <a:srgbClr val="FFDF00"/>
              </a:solidFill>
              <a:ln w="9525">
                <a:noFill/>
                <a:round/>
                <a:headEnd/>
                <a:tailEnd/>
              </a:ln>
            </p:spPr>
            <p:txBody>
              <a:bodyPr/>
              <a:lstStyle/>
              <a:p>
                <a:endParaRPr lang="en-US"/>
              </a:p>
            </p:txBody>
          </p:sp>
          <p:sp>
            <p:nvSpPr>
              <p:cNvPr id="19971" name="Freeform 228"/>
              <p:cNvSpPr>
                <a:spLocks/>
              </p:cNvSpPr>
              <p:nvPr/>
            </p:nvSpPr>
            <p:spPr bwMode="auto">
              <a:xfrm>
                <a:off x="3606" y="2268"/>
                <a:ext cx="107" cy="162"/>
              </a:xfrm>
              <a:custGeom>
                <a:avLst/>
                <a:gdLst>
                  <a:gd name="T0" fmla="*/ 0 w 18"/>
                  <a:gd name="T1" fmla="*/ 209952 h 27"/>
                  <a:gd name="T2" fmla="*/ 133607 w 18"/>
                  <a:gd name="T3" fmla="*/ 186624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72" name="Freeform 229"/>
              <p:cNvSpPr>
                <a:spLocks/>
              </p:cNvSpPr>
              <p:nvPr/>
            </p:nvSpPr>
            <p:spPr bwMode="auto">
              <a:xfrm>
                <a:off x="3594" y="2886"/>
                <a:ext cx="107" cy="162"/>
              </a:xfrm>
              <a:custGeom>
                <a:avLst/>
                <a:gdLst>
                  <a:gd name="T0" fmla="*/ 0 w 107"/>
                  <a:gd name="T1" fmla="*/ 162 h 162"/>
                  <a:gd name="T2" fmla="*/ 107 w 107"/>
                  <a:gd name="T3" fmla="*/ 138 h 162"/>
                  <a:gd name="T4" fmla="*/ 30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30" y="0"/>
                    </a:lnTo>
                    <a:lnTo>
                      <a:pt x="0" y="162"/>
                    </a:lnTo>
                    <a:close/>
                  </a:path>
                </a:pathLst>
              </a:custGeom>
              <a:solidFill>
                <a:srgbClr val="00EFFF"/>
              </a:solidFill>
              <a:ln w="9525">
                <a:noFill/>
                <a:round/>
                <a:headEnd/>
                <a:tailEnd/>
              </a:ln>
            </p:spPr>
            <p:txBody>
              <a:bodyPr/>
              <a:lstStyle/>
              <a:p>
                <a:endParaRPr lang="en-US"/>
              </a:p>
            </p:txBody>
          </p:sp>
          <p:sp>
            <p:nvSpPr>
              <p:cNvPr id="19973" name="Freeform 230"/>
              <p:cNvSpPr>
                <a:spLocks/>
              </p:cNvSpPr>
              <p:nvPr/>
            </p:nvSpPr>
            <p:spPr bwMode="auto">
              <a:xfrm>
                <a:off x="3594" y="2886"/>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974" name="Freeform 231"/>
              <p:cNvSpPr>
                <a:spLocks/>
              </p:cNvSpPr>
              <p:nvPr/>
            </p:nvSpPr>
            <p:spPr bwMode="auto">
              <a:xfrm>
                <a:off x="3576" y="2568"/>
                <a:ext cx="107" cy="162"/>
              </a:xfrm>
              <a:custGeom>
                <a:avLst/>
                <a:gdLst>
                  <a:gd name="T0" fmla="*/ 78 w 107"/>
                  <a:gd name="T1" fmla="*/ 162 h 162"/>
                  <a:gd name="T2" fmla="*/ 0 w 107"/>
                  <a:gd name="T3" fmla="*/ 18 h 162"/>
                  <a:gd name="T4" fmla="*/ 107 w 107"/>
                  <a:gd name="T5" fmla="*/ 0 h 162"/>
                  <a:gd name="T6" fmla="*/ 78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80FF80"/>
              </a:solidFill>
              <a:ln w="9525">
                <a:noFill/>
                <a:round/>
                <a:headEnd/>
                <a:tailEnd/>
              </a:ln>
            </p:spPr>
            <p:txBody>
              <a:bodyPr/>
              <a:lstStyle/>
              <a:p>
                <a:endParaRPr lang="en-US"/>
              </a:p>
            </p:txBody>
          </p:sp>
          <p:sp>
            <p:nvSpPr>
              <p:cNvPr id="19975" name="Freeform 232"/>
              <p:cNvSpPr>
                <a:spLocks/>
              </p:cNvSpPr>
              <p:nvPr/>
            </p:nvSpPr>
            <p:spPr bwMode="auto">
              <a:xfrm>
                <a:off x="3576" y="2568"/>
                <a:ext cx="107" cy="162"/>
              </a:xfrm>
              <a:custGeom>
                <a:avLst/>
                <a:gdLst>
                  <a:gd name="T0" fmla="*/ 96223 w 18"/>
                  <a:gd name="T1" fmla="*/ 209952 h 27"/>
                  <a:gd name="T2" fmla="*/ 0 w 18"/>
                  <a:gd name="T3" fmla="*/ 23328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76" name="Freeform 233"/>
              <p:cNvSpPr>
                <a:spLocks/>
              </p:cNvSpPr>
              <p:nvPr/>
            </p:nvSpPr>
            <p:spPr bwMode="auto">
              <a:xfrm>
                <a:off x="3576" y="2430"/>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CFFF30"/>
              </a:solidFill>
              <a:ln w="9525">
                <a:noFill/>
                <a:round/>
                <a:headEnd/>
                <a:tailEnd/>
              </a:ln>
            </p:spPr>
            <p:txBody>
              <a:bodyPr/>
              <a:lstStyle/>
              <a:p>
                <a:endParaRPr lang="en-US"/>
              </a:p>
            </p:txBody>
          </p:sp>
          <p:sp>
            <p:nvSpPr>
              <p:cNvPr id="19977" name="Freeform 234"/>
              <p:cNvSpPr>
                <a:spLocks/>
              </p:cNvSpPr>
              <p:nvPr/>
            </p:nvSpPr>
            <p:spPr bwMode="auto">
              <a:xfrm>
                <a:off x="3576" y="2430"/>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78" name="Freeform 235"/>
              <p:cNvSpPr>
                <a:spLocks/>
              </p:cNvSpPr>
              <p:nvPr/>
            </p:nvSpPr>
            <p:spPr bwMode="auto">
              <a:xfrm>
                <a:off x="3564" y="3186"/>
                <a:ext cx="107" cy="162"/>
              </a:xfrm>
              <a:custGeom>
                <a:avLst/>
                <a:gdLst>
                  <a:gd name="T0" fmla="*/ 78 w 107"/>
                  <a:gd name="T1" fmla="*/ 162 h 162"/>
                  <a:gd name="T2" fmla="*/ 0 w 107"/>
                  <a:gd name="T3" fmla="*/ 18 h 162"/>
                  <a:gd name="T4" fmla="*/ 107 w 107"/>
                  <a:gd name="T5" fmla="*/ 0 h 162"/>
                  <a:gd name="T6" fmla="*/ 78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0050FF"/>
              </a:solidFill>
              <a:ln w="9525">
                <a:noFill/>
                <a:round/>
                <a:headEnd/>
                <a:tailEnd/>
              </a:ln>
            </p:spPr>
            <p:txBody>
              <a:bodyPr/>
              <a:lstStyle/>
              <a:p>
                <a:endParaRPr lang="en-US"/>
              </a:p>
            </p:txBody>
          </p:sp>
          <p:sp>
            <p:nvSpPr>
              <p:cNvPr id="19979" name="Freeform 236"/>
              <p:cNvSpPr>
                <a:spLocks/>
              </p:cNvSpPr>
              <p:nvPr/>
            </p:nvSpPr>
            <p:spPr bwMode="auto">
              <a:xfrm>
                <a:off x="3564" y="3186"/>
                <a:ext cx="107" cy="162"/>
              </a:xfrm>
              <a:custGeom>
                <a:avLst/>
                <a:gdLst>
                  <a:gd name="T0" fmla="*/ 96223 w 18"/>
                  <a:gd name="T1" fmla="*/ 209952 h 27"/>
                  <a:gd name="T2" fmla="*/ 0 w 18"/>
                  <a:gd name="T3" fmla="*/ 23328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80" name="Oval 237"/>
              <p:cNvSpPr>
                <a:spLocks noChangeArrowheads="1"/>
              </p:cNvSpPr>
              <p:nvPr/>
            </p:nvSpPr>
            <p:spPr bwMode="auto">
              <a:xfrm>
                <a:off x="3636" y="3024"/>
                <a:ext cx="53" cy="54"/>
              </a:xfrm>
              <a:prstGeom prst="ellipse">
                <a:avLst/>
              </a:prstGeom>
              <a:solidFill>
                <a:srgbClr val="FF0000"/>
              </a:solidFill>
              <a:ln w="9525">
                <a:noFill/>
                <a:round/>
                <a:headEnd/>
                <a:tailEnd/>
              </a:ln>
            </p:spPr>
            <p:txBody>
              <a:bodyPr/>
              <a:lstStyle/>
              <a:p>
                <a:endParaRPr lang="en-US"/>
              </a:p>
            </p:txBody>
          </p:sp>
          <p:sp>
            <p:nvSpPr>
              <p:cNvPr id="19981" name="Oval 238"/>
              <p:cNvSpPr>
                <a:spLocks noChangeArrowheads="1"/>
              </p:cNvSpPr>
              <p:nvPr/>
            </p:nvSpPr>
            <p:spPr bwMode="auto">
              <a:xfrm>
                <a:off x="3636" y="3024"/>
                <a:ext cx="53" cy="54"/>
              </a:xfrm>
              <a:prstGeom prst="ellipse">
                <a:avLst/>
              </a:prstGeom>
              <a:noFill/>
              <a:ln w="0">
                <a:solidFill>
                  <a:srgbClr val="FF0000"/>
                </a:solidFill>
                <a:round/>
                <a:headEnd/>
                <a:tailEnd/>
              </a:ln>
            </p:spPr>
            <p:txBody>
              <a:bodyPr/>
              <a:lstStyle/>
              <a:p>
                <a:endParaRPr lang="en-US"/>
              </a:p>
            </p:txBody>
          </p:sp>
          <p:sp>
            <p:nvSpPr>
              <p:cNvPr id="19982" name="Oval 239"/>
              <p:cNvSpPr>
                <a:spLocks noChangeArrowheads="1"/>
              </p:cNvSpPr>
              <p:nvPr/>
            </p:nvSpPr>
            <p:spPr bwMode="auto">
              <a:xfrm>
                <a:off x="3630" y="3156"/>
                <a:ext cx="53" cy="54"/>
              </a:xfrm>
              <a:prstGeom prst="ellipse">
                <a:avLst/>
              </a:prstGeom>
              <a:solidFill>
                <a:srgbClr val="FF0000"/>
              </a:solidFill>
              <a:ln w="9525">
                <a:noFill/>
                <a:round/>
                <a:headEnd/>
                <a:tailEnd/>
              </a:ln>
            </p:spPr>
            <p:txBody>
              <a:bodyPr/>
              <a:lstStyle/>
              <a:p>
                <a:endParaRPr lang="en-US"/>
              </a:p>
            </p:txBody>
          </p:sp>
          <p:sp>
            <p:nvSpPr>
              <p:cNvPr id="19983" name="Oval 240"/>
              <p:cNvSpPr>
                <a:spLocks noChangeArrowheads="1"/>
              </p:cNvSpPr>
              <p:nvPr/>
            </p:nvSpPr>
            <p:spPr bwMode="auto">
              <a:xfrm>
                <a:off x="3630" y="3156"/>
                <a:ext cx="53" cy="54"/>
              </a:xfrm>
              <a:prstGeom prst="ellipse">
                <a:avLst/>
              </a:prstGeom>
              <a:noFill/>
              <a:ln w="0">
                <a:solidFill>
                  <a:srgbClr val="FF0000"/>
                </a:solidFill>
                <a:round/>
                <a:headEnd/>
                <a:tailEnd/>
              </a:ln>
            </p:spPr>
            <p:txBody>
              <a:bodyPr/>
              <a:lstStyle/>
              <a:p>
                <a:endParaRPr lang="en-US"/>
              </a:p>
            </p:txBody>
          </p:sp>
          <p:sp>
            <p:nvSpPr>
              <p:cNvPr id="19984" name="Freeform 241"/>
              <p:cNvSpPr>
                <a:spLocks/>
              </p:cNvSpPr>
              <p:nvPr/>
            </p:nvSpPr>
            <p:spPr bwMode="auto">
              <a:xfrm>
                <a:off x="3546" y="258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8FFF70"/>
              </a:solidFill>
              <a:ln w="9525">
                <a:noFill/>
                <a:round/>
                <a:headEnd/>
                <a:tailEnd/>
              </a:ln>
            </p:spPr>
            <p:txBody>
              <a:bodyPr/>
              <a:lstStyle/>
              <a:p>
                <a:endParaRPr lang="en-US"/>
              </a:p>
            </p:txBody>
          </p:sp>
          <p:sp>
            <p:nvSpPr>
              <p:cNvPr id="19985" name="Freeform 242"/>
              <p:cNvSpPr>
                <a:spLocks/>
              </p:cNvSpPr>
              <p:nvPr/>
            </p:nvSpPr>
            <p:spPr bwMode="auto">
              <a:xfrm>
                <a:off x="3546" y="258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86" name="Freeform 243"/>
              <p:cNvSpPr>
                <a:spLocks/>
              </p:cNvSpPr>
              <p:nvPr/>
            </p:nvSpPr>
            <p:spPr bwMode="auto">
              <a:xfrm>
                <a:off x="3546" y="273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40FFBF"/>
              </a:solidFill>
              <a:ln w="9525">
                <a:noFill/>
                <a:round/>
                <a:headEnd/>
                <a:tailEnd/>
              </a:ln>
            </p:spPr>
            <p:txBody>
              <a:bodyPr/>
              <a:lstStyle/>
              <a:p>
                <a:endParaRPr lang="en-US"/>
              </a:p>
            </p:txBody>
          </p:sp>
          <p:sp>
            <p:nvSpPr>
              <p:cNvPr id="19987" name="Freeform 244"/>
              <p:cNvSpPr>
                <a:spLocks/>
              </p:cNvSpPr>
              <p:nvPr/>
            </p:nvSpPr>
            <p:spPr bwMode="auto">
              <a:xfrm>
                <a:off x="3546" y="273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88" name="Freeform 245"/>
              <p:cNvSpPr>
                <a:spLocks/>
              </p:cNvSpPr>
              <p:nvPr/>
            </p:nvSpPr>
            <p:spPr bwMode="auto">
              <a:xfrm>
                <a:off x="3456" y="3204"/>
                <a:ext cx="108" cy="162"/>
              </a:xfrm>
              <a:custGeom>
                <a:avLst/>
                <a:gdLst>
                  <a:gd name="T0" fmla="*/ 78 w 108"/>
                  <a:gd name="T1" fmla="*/ 162 h 162"/>
                  <a:gd name="T2" fmla="*/ 0 w 108"/>
                  <a:gd name="T3" fmla="*/ 24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0070FF"/>
              </a:solidFill>
              <a:ln w="9525">
                <a:noFill/>
                <a:round/>
                <a:headEnd/>
                <a:tailEnd/>
              </a:ln>
            </p:spPr>
            <p:txBody>
              <a:bodyPr/>
              <a:lstStyle/>
              <a:p>
                <a:endParaRPr lang="en-US"/>
              </a:p>
            </p:txBody>
          </p:sp>
          <p:sp>
            <p:nvSpPr>
              <p:cNvPr id="19989" name="Freeform 246"/>
              <p:cNvSpPr>
                <a:spLocks/>
              </p:cNvSpPr>
              <p:nvPr/>
            </p:nvSpPr>
            <p:spPr bwMode="auto">
              <a:xfrm>
                <a:off x="3456" y="3204"/>
                <a:ext cx="108" cy="162"/>
              </a:xfrm>
              <a:custGeom>
                <a:avLst/>
                <a:gdLst>
                  <a:gd name="T0" fmla="*/ 101088 w 18"/>
                  <a:gd name="T1" fmla="*/ 209952 h 27"/>
                  <a:gd name="T2" fmla="*/ 0 w 18"/>
                  <a:gd name="T3" fmla="*/ 31104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90" name="Freeform 247"/>
              <p:cNvSpPr>
                <a:spLocks/>
              </p:cNvSpPr>
              <p:nvPr/>
            </p:nvSpPr>
            <p:spPr bwMode="auto">
              <a:xfrm>
                <a:off x="3534" y="3348"/>
                <a:ext cx="108" cy="155"/>
              </a:xfrm>
              <a:custGeom>
                <a:avLst/>
                <a:gdLst>
                  <a:gd name="T0" fmla="*/ 78 w 108"/>
                  <a:gd name="T1" fmla="*/ 155 h 155"/>
                  <a:gd name="T2" fmla="*/ 0 w 108"/>
                  <a:gd name="T3" fmla="*/ 18 h 155"/>
                  <a:gd name="T4" fmla="*/ 108 w 108"/>
                  <a:gd name="T5" fmla="*/ 0 h 155"/>
                  <a:gd name="T6" fmla="*/ 78 w 108"/>
                  <a:gd name="T7" fmla="*/ 155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0010FF"/>
              </a:solidFill>
              <a:ln w="9525">
                <a:noFill/>
                <a:round/>
                <a:headEnd/>
                <a:tailEnd/>
              </a:ln>
            </p:spPr>
            <p:txBody>
              <a:bodyPr/>
              <a:lstStyle/>
              <a:p>
                <a:endParaRPr lang="en-US"/>
              </a:p>
            </p:txBody>
          </p:sp>
          <p:sp>
            <p:nvSpPr>
              <p:cNvPr id="19991" name="Freeform 248"/>
              <p:cNvSpPr>
                <a:spLocks/>
              </p:cNvSpPr>
              <p:nvPr/>
            </p:nvSpPr>
            <p:spPr bwMode="auto">
              <a:xfrm>
                <a:off x="3534" y="3348"/>
                <a:ext cx="108" cy="155"/>
              </a:xfrm>
              <a:custGeom>
                <a:avLst/>
                <a:gdLst>
                  <a:gd name="T0" fmla="*/ 101088 w 18"/>
                  <a:gd name="T1" fmla="*/ 195753 h 26"/>
                  <a:gd name="T2" fmla="*/ 0 w 18"/>
                  <a:gd name="T3" fmla="*/ 22672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92" name="Freeform 249"/>
              <p:cNvSpPr>
                <a:spLocks/>
              </p:cNvSpPr>
              <p:nvPr/>
            </p:nvSpPr>
            <p:spPr bwMode="auto">
              <a:xfrm>
                <a:off x="3534" y="3204"/>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70FF"/>
              </a:solidFill>
              <a:ln w="9525">
                <a:noFill/>
                <a:round/>
                <a:headEnd/>
                <a:tailEnd/>
              </a:ln>
            </p:spPr>
            <p:txBody>
              <a:bodyPr/>
              <a:lstStyle/>
              <a:p>
                <a:endParaRPr lang="en-US"/>
              </a:p>
            </p:txBody>
          </p:sp>
          <p:sp>
            <p:nvSpPr>
              <p:cNvPr id="19993" name="Freeform 250"/>
              <p:cNvSpPr>
                <a:spLocks/>
              </p:cNvSpPr>
              <p:nvPr/>
            </p:nvSpPr>
            <p:spPr bwMode="auto">
              <a:xfrm>
                <a:off x="3534" y="3204"/>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94" name="Freeform 251"/>
              <p:cNvSpPr>
                <a:spLocks/>
              </p:cNvSpPr>
              <p:nvPr/>
            </p:nvSpPr>
            <p:spPr bwMode="auto">
              <a:xfrm>
                <a:off x="3528" y="2268"/>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FFDF00"/>
              </a:solidFill>
              <a:ln w="9525">
                <a:noFill/>
                <a:round/>
                <a:headEnd/>
                <a:tailEnd/>
              </a:ln>
            </p:spPr>
            <p:txBody>
              <a:bodyPr/>
              <a:lstStyle/>
              <a:p>
                <a:endParaRPr lang="en-US"/>
              </a:p>
            </p:txBody>
          </p:sp>
          <p:sp>
            <p:nvSpPr>
              <p:cNvPr id="19995" name="Freeform 252"/>
              <p:cNvSpPr>
                <a:spLocks/>
              </p:cNvSpPr>
              <p:nvPr/>
            </p:nvSpPr>
            <p:spPr bwMode="auto">
              <a:xfrm>
                <a:off x="3528" y="2268"/>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96" name="Freeform 253"/>
              <p:cNvSpPr>
                <a:spLocks/>
              </p:cNvSpPr>
              <p:nvPr/>
            </p:nvSpPr>
            <p:spPr bwMode="auto">
              <a:xfrm>
                <a:off x="3516" y="2886"/>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EFFF"/>
              </a:solidFill>
              <a:ln w="9525">
                <a:noFill/>
                <a:round/>
                <a:headEnd/>
                <a:tailEnd/>
              </a:ln>
            </p:spPr>
            <p:txBody>
              <a:bodyPr/>
              <a:lstStyle/>
              <a:p>
                <a:endParaRPr lang="en-US"/>
              </a:p>
            </p:txBody>
          </p:sp>
          <p:sp>
            <p:nvSpPr>
              <p:cNvPr id="19997" name="Freeform 254"/>
              <p:cNvSpPr>
                <a:spLocks/>
              </p:cNvSpPr>
              <p:nvPr/>
            </p:nvSpPr>
            <p:spPr bwMode="auto">
              <a:xfrm>
                <a:off x="3516" y="2886"/>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98" name="Freeform 255"/>
              <p:cNvSpPr>
                <a:spLocks/>
              </p:cNvSpPr>
              <p:nvPr/>
            </p:nvSpPr>
            <p:spPr bwMode="auto">
              <a:xfrm>
                <a:off x="3516" y="2748"/>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50FFAF"/>
              </a:solidFill>
              <a:ln w="9525">
                <a:noFill/>
                <a:round/>
                <a:headEnd/>
                <a:tailEnd/>
              </a:ln>
            </p:spPr>
            <p:txBody>
              <a:bodyPr/>
              <a:lstStyle/>
              <a:p>
                <a:endParaRPr lang="en-US"/>
              </a:p>
            </p:txBody>
          </p:sp>
          <p:sp>
            <p:nvSpPr>
              <p:cNvPr id="19999" name="Freeform 256"/>
              <p:cNvSpPr>
                <a:spLocks/>
              </p:cNvSpPr>
              <p:nvPr/>
            </p:nvSpPr>
            <p:spPr bwMode="auto">
              <a:xfrm>
                <a:off x="3516" y="2748"/>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grpSp>
        <p:sp>
          <p:nvSpPr>
            <p:cNvPr id="19513" name="Freeform 257"/>
            <p:cNvSpPr>
              <a:spLocks/>
            </p:cNvSpPr>
            <p:nvPr/>
          </p:nvSpPr>
          <p:spPr bwMode="auto">
            <a:xfrm>
              <a:off x="6810375" y="351313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80FF"/>
            </a:solidFill>
            <a:ln w="9525">
              <a:noFill/>
              <a:round/>
              <a:headEnd/>
              <a:tailEnd/>
            </a:ln>
          </p:spPr>
          <p:txBody>
            <a:bodyPr/>
            <a:lstStyle/>
            <a:p>
              <a:endParaRPr lang="en-US"/>
            </a:p>
          </p:txBody>
        </p:sp>
        <p:sp>
          <p:nvSpPr>
            <p:cNvPr id="19514" name="Freeform 258"/>
            <p:cNvSpPr>
              <a:spLocks/>
            </p:cNvSpPr>
            <p:nvPr/>
          </p:nvSpPr>
          <p:spPr bwMode="auto">
            <a:xfrm>
              <a:off x="6810375" y="351313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15" name="Freeform 259"/>
            <p:cNvSpPr>
              <a:spLocks/>
            </p:cNvSpPr>
            <p:nvPr/>
          </p:nvSpPr>
          <p:spPr bwMode="auto">
            <a:xfrm>
              <a:off x="6934200" y="3732213"/>
              <a:ext cx="171450" cy="246062"/>
            </a:xfrm>
            <a:custGeom>
              <a:avLst/>
              <a:gdLst>
                <a:gd name="T0" fmla="*/ 0 w 108"/>
                <a:gd name="T1" fmla="*/ 2147483647 h 155"/>
                <a:gd name="T2" fmla="*/ 2147483647 w 108"/>
                <a:gd name="T3" fmla="*/ 2147483647 h 155"/>
                <a:gd name="T4" fmla="*/ 2147483647 w 108"/>
                <a:gd name="T5" fmla="*/ 0 h 155"/>
                <a:gd name="T6" fmla="*/ 0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0020FF"/>
            </a:solidFill>
            <a:ln w="9525">
              <a:noFill/>
              <a:round/>
              <a:headEnd/>
              <a:tailEnd/>
            </a:ln>
          </p:spPr>
          <p:txBody>
            <a:bodyPr/>
            <a:lstStyle/>
            <a:p>
              <a:endParaRPr lang="en-US"/>
            </a:p>
          </p:txBody>
        </p:sp>
        <p:sp>
          <p:nvSpPr>
            <p:cNvPr id="19516" name="Freeform 260"/>
            <p:cNvSpPr>
              <a:spLocks/>
            </p:cNvSpPr>
            <p:nvPr/>
          </p:nvSpPr>
          <p:spPr bwMode="auto">
            <a:xfrm>
              <a:off x="6934200" y="3732213"/>
              <a:ext cx="171450" cy="246062"/>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17" name="Freeform 261"/>
            <p:cNvSpPr>
              <a:spLocks/>
            </p:cNvSpPr>
            <p:nvPr/>
          </p:nvSpPr>
          <p:spPr bwMode="auto">
            <a:xfrm>
              <a:off x="6924675" y="20177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CF00"/>
            </a:solidFill>
            <a:ln w="9525">
              <a:noFill/>
              <a:round/>
              <a:headEnd/>
              <a:tailEnd/>
            </a:ln>
          </p:spPr>
          <p:txBody>
            <a:bodyPr/>
            <a:lstStyle/>
            <a:p>
              <a:endParaRPr lang="en-US"/>
            </a:p>
          </p:txBody>
        </p:sp>
        <p:sp>
          <p:nvSpPr>
            <p:cNvPr id="19518" name="Freeform 262"/>
            <p:cNvSpPr>
              <a:spLocks/>
            </p:cNvSpPr>
            <p:nvPr/>
          </p:nvSpPr>
          <p:spPr bwMode="auto">
            <a:xfrm>
              <a:off x="6924675" y="20177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19" name="Freeform 263"/>
            <p:cNvSpPr>
              <a:spLocks/>
            </p:cNvSpPr>
            <p:nvPr/>
          </p:nvSpPr>
          <p:spPr bwMode="auto">
            <a:xfrm>
              <a:off x="6800850" y="201771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CF00"/>
            </a:solidFill>
            <a:ln w="9525">
              <a:noFill/>
              <a:round/>
              <a:headEnd/>
              <a:tailEnd/>
            </a:ln>
          </p:spPr>
          <p:txBody>
            <a:bodyPr/>
            <a:lstStyle/>
            <a:p>
              <a:endParaRPr lang="en-US"/>
            </a:p>
          </p:txBody>
        </p:sp>
        <p:sp>
          <p:nvSpPr>
            <p:cNvPr id="19520" name="Freeform 264"/>
            <p:cNvSpPr>
              <a:spLocks/>
            </p:cNvSpPr>
            <p:nvPr/>
          </p:nvSpPr>
          <p:spPr bwMode="auto">
            <a:xfrm>
              <a:off x="6800850" y="201771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21" name="Freeform 265"/>
            <p:cNvSpPr>
              <a:spLocks/>
            </p:cNvSpPr>
            <p:nvPr/>
          </p:nvSpPr>
          <p:spPr bwMode="auto">
            <a:xfrm>
              <a:off x="6924675" y="224631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CFFF30"/>
            </a:solidFill>
            <a:ln w="9525">
              <a:noFill/>
              <a:round/>
              <a:headEnd/>
              <a:tailEnd/>
            </a:ln>
          </p:spPr>
          <p:txBody>
            <a:bodyPr/>
            <a:lstStyle/>
            <a:p>
              <a:endParaRPr lang="en-US"/>
            </a:p>
          </p:txBody>
        </p:sp>
        <p:sp>
          <p:nvSpPr>
            <p:cNvPr id="19522" name="Freeform 266"/>
            <p:cNvSpPr>
              <a:spLocks/>
            </p:cNvSpPr>
            <p:nvPr/>
          </p:nvSpPr>
          <p:spPr bwMode="auto">
            <a:xfrm>
              <a:off x="6924675" y="224631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23" name="Oval 267"/>
            <p:cNvSpPr>
              <a:spLocks noChangeArrowheads="1"/>
            </p:cNvSpPr>
            <p:nvPr/>
          </p:nvSpPr>
          <p:spPr bwMode="auto">
            <a:xfrm>
              <a:off x="7058025" y="4025900"/>
              <a:ext cx="85725" cy="85725"/>
            </a:xfrm>
            <a:prstGeom prst="ellipse">
              <a:avLst/>
            </a:prstGeom>
            <a:solidFill>
              <a:srgbClr val="FF0000"/>
            </a:solidFill>
            <a:ln w="9525">
              <a:noFill/>
              <a:round/>
              <a:headEnd/>
              <a:tailEnd/>
            </a:ln>
          </p:spPr>
          <p:txBody>
            <a:bodyPr/>
            <a:lstStyle/>
            <a:p>
              <a:endParaRPr lang="en-US"/>
            </a:p>
          </p:txBody>
        </p:sp>
        <p:sp>
          <p:nvSpPr>
            <p:cNvPr id="19524" name="Oval 268"/>
            <p:cNvSpPr>
              <a:spLocks noChangeArrowheads="1"/>
            </p:cNvSpPr>
            <p:nvPr/>
          </p:nvSpPr>
          <p:spPr bwMode="auto">
            <a:xfrm>
              <a:off x="7058025" y="4025900"/>
              <a:ext cx="85725" cy="85725"/>
            </a:xfrm>
            <a:prstGeom prst="ellipse">
              <a:avLst/>
            </a:prstGeom>
            <a:noFill/>
            <a:ln w="0">
              <a:solidFill>
                <a:srgbClr val="FF0000"/>
              </a:solidFill>
              <a:round/>
              <a:headEnd/>
              <a:tailEnd/>
            </a:ln>
          </p:spPr>
          <p:txBody>
            <a:bodyPr/>
            <a:lstStyle/>
            <a:p>
              <a:endParaRPr lang="en-US"/>
            </a:p>
          </p:txBody>
        </p:sp>
        <p:sp>
          <p:nvSpPr>
            <p:cNvPr id="19525" name="Oval 269"/>
            <p:cNvSpPr>
              <a:spLocks noChangeArrowheads="1"/>
            </p:cNvSpPr>
            <p:nvPr/>
          </p:nvSpPr>
          <p:spPr bwMode="auto">
            <a:xfrm>
              <a:off x="7048500" y="1960563"/>
              <a:ext cx="85725" cy="85725"/>
            </a:xfrm>
            <a:prstGeom prst="ellipse">
              <a:avLst/>
            </a:prstGeom>
            <a:solidFill>
              <a:srgbClr val="FF0000"/>
            </a:solidFill>
            <a:ln w="9525">
              <a:noFill/>
              <a:round/>
              <a:headEnd/>
              <a:tailEnd/>
            </a:ln>
          </p:spPr>
          <p:txBody>
            <a:bodyPr/>
            <a:lstStyle/>
            <a:p>
              <a:endParaRPr lang="en-US"/>
            </a:p>
          </p:txBody>
        </p:sp>
        <p:sp>
          <p:nvSpPr>
            <p:cNvPr id="19526" name="Oval 270"/>
            <p:cNvSpPr>
              <a:spLocks noChangeArrowheads="1"/>
            </p:cNvSpPr>
            <p:nvPr/>
          </p:nvSpPr>
          <p:spPr bwMode="auto">
            <a:xfrm>
              <a:off x="7048500" y="1960563"/>
              <a:ext cx="85725" cy="85725"/>
            </a:xfrm>
            <a:prstGeom prst="ellipse">
              <a:avLst/>
            </a:prstGeom>
            <a:noFill/>
            <a:ln w="0">
              <a:solidFill>
                <a:srgbClr val="FF0000"/>
              </a:solidFill>
              <a:round/>
              <a:headEnd/>
              <a:tailEnd/>
            </a:ln>
          </p:spPr>
          <p:txBody>
            <a:bodyPr/>
            <a:lstStyle/>
            <a:p>
              <a:endParaRPr lang="en-US"/>
            </a:p>
          </p:txBody>
        </p:sp>
        <p:sp>
          <p:nvSpPr>
            <p:cNvPr id="19527" name="Freeform 271"/>
            <p:cNvSpPr>
              <a:spLocks/>
            </p:cNvSpPr>
            <p:nvPr/>
          </p:nvSpPr>
          <p:spPr bwMode="auto">
            <a:xfrm>
              <a:off x="6905625" y="29987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10FFEF"/>
            </a:solidFill>
            <a:ln w="9525">
              <a:noFill/>
              <a:round/>
              <a:headEnd/>
              <a:tailEnd/>
            </a:ln>
          </p:spPr>
          <p:txBody>
            <a:bodyPr/>
            <a:lstStyle/>
            <a:p>
              <a:endParaRPr lang="en-US"/>
            </a:p>
          </p:txBody>
        </p:sp>
        <p:sp>
          <p:nvSpPr>
            <p:cNvPr id="19528" name="Freeform 272"/>
            <p:cNvSpPr>
              <a:spLocks/>
            </p:cNvSpPr>
            <p:nvPr/>
          </p:nvSpPr>
          <p:spPr bwMode="auto">
            <a:xfrm>
              <a:off x="6905625" y="29987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29" name="Freeform 273"/>
            <p:cNvSpPr>
              <a:spLocks/>
            </p:cNvSpPr>
            <p:nvPr/>
          </p:nvSpPr>
          <p:spPr bwMode="auto">
            <a:xfrm>
              <a:off x="6905625" y="322738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AFFF"/>
            </a:solidFill>
            <a:ln w="9525">
              <a:noFill/>
              <a:round/>
              <a:headEnd/>
              <a:tailEnd/>
            </a:ln>
          </p:spPr>
          <p:txBody>
            <a:bodyPr/>
            <a:lstStyle/>
            <a:p>
              <a:endParaRPr lang="en-US"/>
            </a:p>
          </p:txBody>
        </p:sp>
        <p:sp>
          <p:nvSpPr>
            <p:cNvPr id="19530" name="Freeform 274"/>
            <p:cNvSpPr>
              <a:spLocks/>
            </p:cNvSpPr>
            <p:nvPr/>
          </p:nvSpPr>
          <p:spPr bwMode="auto">
            <a:xfrm>
              <a:off x="6905625" y="322738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31" name="Freeform 275"/>
            <p:cNvSpPr>
              <a:spLocks/>
            </p:cNvSpPr>
            <p:nvPr/>
          </p:nvSpPr>
          <p:spPr bwMode="auto">
            <a:xfrm>
              <a:off x="6753225" y="205581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FFAF00"/>
            </a:solidFill>
            <a:ln w="9525">
              <a:noFill/>
              <a:round/>
              <a:headEnd/>
              <a:tailEnd/>
            </a:ln>
          </p:spPr>
          <p:txBody>
            <a:bodyPr/>
            <a:lstStyle/>
            <a:p>
              <a:endParaRPr lang="en-US"/>
            </a:p>
          </p:txBody>
        </p:sp>
        <p:sp>
          <p:nvSpPr>
            <p:cNvPr id="19532" name="Freeform 276"/>
            <p:cNvSpPr>
              <a:spLocks/>
            </p:cNvSpPr>
            <p:nvPr/>
          </p:nvSpPr>
          <p:spPr bwMode="auto">
            <a:xfrm>
              <a:off x="6753225" y="205581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33" name="Freeform 277"/>
            <p:cNvSpPr>
              <a:spLocks/>
            </p:cNvSpPr>
            <p:nvPr/>
          </p:nvSpPr>
          <p:spPr bwMode="auto">
            <a:xfrm>
              <a:off x="6877050" y="22748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EFFF10"/>
            </a:solidFill>
            <a:ln w="9525">
              <a:noFill/>
              <a:round/>
              <a:headEnd/>
              <a:tailEnd/>
            </a:ln>
          </p:spPr>
          <p:txBody>
            <a:bodyPr/>
            <a:lstStyle/>
            <a:p>
              <a:endParaRPr lang="en-US"/>
            </a:p>
          </p:txBody>
        </p:sp>
        <p:sp>
          <p:nvSpPr>
            <p:cNvPr id="19534" name="Freeform 278"/>
            <p:cNvSpPr>
              <a:spLocks/>
            </p:cNvSpPr>
            <p:nvPr/>
          </p:nvSpPr>
          <p:spPr bwMode="auto">
            <a:xfrm>
              <a:off x="6877050" y="22748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35" name="Freeform 279"/>
            <p:cNvSpPr>
              <a:spLocks/>
            </p:cNvSpPr>
            <p:nvPr/>
          </p:nvSpPr>
          <p:spPr bwMode="auto">
            <a:xfrm>
              <a:off x="6877050" y="24939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8FFF70"/>
            </a:solidFill>
            <a:ln w="9525">
              <a:noFill/>
              <a:round/>
              <a:headEnd/>
              <a:tailEnd/>
            </a:ln>
          </p:spPr>
          <p:txBody>
            <a:bodyPr/>
            <a:lstStyle/>
            <a:p>
              <a:endParaRPr lang="en-US"/>
            </a:p>
          </p:txBody>
        </p:sp>
        <p:sp>
          <p:nvSpPr>
            <p:cNvPr id="19536" name="Freeform 280"/>
            <p:cNvSpPr>
              <a:spLocks/>
            </p:cNvSpPr>
            <p:nvPr/>
          </p:nvSpPr>
          <p:spPr bwMode="auto">
            <a:xfrm>
              <a:off x="6877050" y="24939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37" name="Freeform 281"/>
            <p:cNvSpPr>
              <a:spLocks/>
            </p:cNvSpPr>
            <p:nvPr/>
          </p:nvSpPr>
          <p:spPr bwMode="auto">
            <a:xfrm>
              <a:off x="6858000" y="325596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BFFF"/>
            </a:solidFill>
            <a:ln w="9525">
              <a:noFill/>
              <a:round/>
              <a:headEnd/>
              <a:tailEnd/>
            </a:ln>
          </p:spPr>
          <p:txBody>
            <a:bodyPr/>
            <a:lstStyle/>
            <a:p>
              <a:endParaRPr lang="en-US"/>
            </a:p>
          </p:txBody>
        </p:sp>
        <p:sp>
          <p:nvSpPr>
            <p:cNvPr id="19538" name="Freeform 282"/>
            <p:cNvSpPr>
              <a:spLocks/>
            </p:cNvSpPr>
            <p:nvPr/>
          </p:nvSpPr>
          <p:spPr bwMode="auto">
            <a:xfrm>
              <a:off x="6858000" y="325596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39" name="Freeform 283"/>
            <p:cNvSpPr>
              <a:spLocks/>
            </p:cNvSpPr>
            <p:nvPr/>
          </p:nvSpPr>
          <p:spPr bwMode="auto">
            <a:xfrm>
              <a:off x="6848475" y="1771650"/>
              <a:ext cx="171450" cy="246063"/>
            </a:xfrm>
            <a:custGeom>
              <a:avLst/>
              <a:gdLst>
                <a:gd name="T0" fmla="*/ 2147483647 w 108"/>
                <a:gd name="T1" fmla="*/ 2147483647 h 155"/>
                <a:gd name="T2" fmla="*/ 0 w 108"/>
                <a:gd name="T3" fmla="*/ 2147483647 h 155"/>
                <a:gd name="T4" fmla="*/ 2147483647 w 108"/>
                <a:gd name="T5" fmla="*/ 0 h 155"/>
                <a:gd name="T6" fmla="*/ 2147483647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FF8F00"/>
            </a:solidFill>
            <a:ln w="9525">
              <a:noFill/>
              <a:round/>
              <a:headEnd/>
              <a:tailEnd/>
            </a:ln>
          </p:spPr>
          <p:txBody>
            <a:bodyPr/>
            <a:lstStyle/>
            <a:p>
              <a:endParaRPr lang="en-US"/>
            </a:p>
          </p:txBody>
        </p:sp>
        <p:sp>
          <p:nvSpPr>
            <p:cNvPr id="19540" name="Freeform 284"/>
            <p:cNvSpPr>
              <a:spLocks/>
            </p:cNvSpPr>
            <p:nvPr/>
          </p:nvSpPr>
          <p:spPr bwMode="auto">
            <a:xfrm>
              <a:off x="6848475" y="1771650"/>
              <a:ext cx="171450" cy="246063"/>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41" name="Freeform 285"/>
            <p:cNvSpPr>
              <a:spLocks/>
            </p:cNvSpPr>
            <p:nvPr/>
          </p:nvSpPr>
          <p:spPr bwMode="auto">
            <a:xfrm>
              <a:off x="6829425" y="253206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AFFF50"/>
            </a:solidFill>
            <a:ln w="9525">
              <a:noFill/>
              <a:round/>
              <a:headEnd/>
              <a:tailEnd/>
            </a:ln>
          </p:spPr>
          <p:txBody>
            <a:bodyPr/>
            <a:lstStyle/>
            <a:p>
              <a:endParaRPr lang="en-US"/>
            </a:p>
          </p:txBody>
        </p:sp>
        <p:sp>
          <p:nvSpPr>
            <p:cNvPr id="19542" name="Freeform 286"/>
            <p:cNvSpPr>
              <a:spLocks/>
            </p:cNvSpPr>
            <p:nvPr/>
          </p:nvSpPr>
          <p:spPr bwMode="auto">
            <a:xfrm>
              <a:off x="6829425" y="253206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43" name="Freeform 287"/>
            <p:cNvSpPr>
              <a:spLocks/>
            </p:cNvSpPr>
            <p:nvPr/>
          </p:nvSpPr>
          <p:spPr bwMode="auto">
            <a:xfrm>
              <a:off x="6829425" y="27511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50FFAF"/>
            </a:solidFill>
            <a:ln w="9525">
              <a:noFill/>
              <a:round/>
              <a:headEnd/>
              <a:tailEnd/>
            </a:ln>
          </p:spPr>
          <p:txBody>
            <a:bodyPr/>
            <a:lstStyle/>
            <a:p>
              <a:endParaRPr lang="en-US"/>
            </a:p>
          </p:txBody>
        </p:sp>
        <p:sp>
          <p:nvSpPr>
            <p:cNvPr id="19544" name="Freeform 288"/>
            <p:cNvSpPr>
              <a:spLocks/>
            </p:cNvSpPr>
            <p:nvPr/>
          </p:nvSpPr>
          <p:spPr bwMode="auto">
            <a:xfrm>
              <a:off x="6829425" y="27511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45" name="Freeform 289"/>
            <p:cNvSpPr>
              <a:spLocks/>
            </p:cNvSpPr>
            <p:nvPr/>
          </p:nvSpPr>
          <p:spPr bwMode="auto">
            <a:xfrm>
              <a:off x="6810375" y="3732213"/>
              <a:ext cx="171450" cy="246062"/>
            </a:xfrm>
            <a:custGeom>
              <a:avLst/>
              <a:gdLst>
                <a:gd name="T0" fmla="*/ 2147483647 w 108"/>
                <a:gd name="T1" fmla="*/ 2147483647 h 155"/>
                <a:gd name="T2" fmla="*/ 0 w 108"/>
                <a:gd name="T3" fmla="*/ 2147483647 h 155"/>
                <a:gd name="T4" fmla="*/ 2147483647 w 108"/>
                <a:gd name="T5" fmla="*/ 0 h 155"/>
                <a:gd name="T6" fmla="*/ 2147483647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0020FF"/>
            </a:solidFill>
            <a:ln w="9525">
              <a:noFill/>
              <a:round/>
              <a:headEnd/>
              <a:tailEnd/>
            </a:ln>
          </p:spPr>
          <p:txBody>
            <a:bodyPr/>
            <a:lstStyle/>
            <a:p>
              <a:endParaRPr lang="en-US"/>
            </a:p>
          </p:txBody>
        </p:sp>
        <p:sp>
          <p:nvSpPr>
            <p:cNvPr id="19546" name="Freeform 290"/>
            <p:cNvSpPr>
              <a:spLocks/>
            </p:cNvSpPr>
            <p:nvPr/>
          </p:nvSpPr>
          <p:spPr bwMode="auto">
            <a:xfrm>
              <a:off x="6810375" y="3732213"/>
              <a:ext cx="171450" cy="246062"/>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47" name="Oval 291"/>
            <p:cNvSpPr>
              <a:spLocks noChangeArrowheads="1"/>
            </p:cNvSpPr>
            <p:nvPr/>
          </p:nvSpPr>
          <p:spPr bwMode="auto">
            <a:xfrm>
              <a:off x="6867525" y="1924050"/>
              <a:ext cx="85725" cy="84138"/>
            </a:xfrm>
            <a:prstGeom prst="ellipse">
              <a:avLst/>
            </a:prstGeom>
            <a:solidFill>
              <a:srgbClr val="FF0000"/>
            </a:solidFill>
            <a:ln w="9525">
              <a:noFill/>
              <a:round/>
              <a:headEnd/>
              <a:tailEnd/>
            </a:ln>
          </p:spPr>
          <p:txBody>
            <a:bodyPr/>
            <a:lstStyle/>
            <a:p>
              <a:endParaRPr lang="en-US"/>
            </a:p>
          </p:txBody>
        </p:sp>
        <p:sp>
          <p:nvSpPr>
            <p:cNvPr id="19548" name="Oval 292"/>
            <p:cNvSpPr>
              <a:spLocks noChangeArrowheads="1"/>
            </p:cNvSpPr>
            <p:nvPr/>
          </p:nvSpPr>
          <p:spPr bwMode="auto">
            <a:xfrm>
              <a:off x="6867525" y="1924050"/>
              <a:ext cx="85725" cy="84138"/>
            </a:xfrm>
            <a:prstGeom prst="ellipse">
              <a:avLst/>
            </a:prstGeom>
            <a:noFill/>
            <a:ln w="0">
              <a:solidFill>
                <a:srgbClr val="FF0000"/>
              </a:solidFill>
              <a:round/>
              <a:headEnd/>
              <a:tailEnd/>
            </a:ln>
          </p:spPr>
          <p:txBody>
            <a:bodyPr/>
            <a:lstStyle/>
            <a:p>
              <a:endParaRPr lang="en-US"/>
            </a:p>
          </p:txBody>
        </p:sp>
        <p:sp>
          <p:nvSpPr>
            <p:cNvPr id="19549" name="Freeform 293"/>
            <p:cNvSpPr>
              <a:spLocks/>
            </p:cNvSpPr>
            <p:nvPr/>
          </p:nvSpPr>
          <p:spPr bwMode="auto">
            <a:xfrm>
              <a:off x="6800850" y="1800225"/>
              <a:ext cx="171450" cy="255588"/>
            </a:xfrm>
            <a:custGeom>
              <a:avLst/>
              <a:gdLst>
                <a:gd name="T0" fmla="*/ 0 w 108"/>
                <a:gd name="T1" fmla="*/ 2147483647 h 161"/>
                <a:gd name="T2" fmla="*/ 2147483647 w 108"/>
                <a:gd name="T3" fmla="*/ 2147483647 h 161"/>
                <a:gd name="T4" fmla="*/ 2147483647 w 108"/>
                <a:gd name="T5" fmla="*/ 0 h 161"/>
                <a:gd name="T6" fmla="*/ 0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0" y="161"/>
                  </a:moveTo>
                  <a:lnTo>
                    <a:pt x="108" y="137"/>
                  </a:lnTo>
                  <a:lnTo>
                    <a:pt x="30" y="0"/>
                  </a:lnTo>
                  <a:lnTo>
                    <a:pt x="0" y="161"/>
                  </a:lnTo>
                  <a:close/>
                </a:path>
              </a:pathLst>
            </a:custGeom>
            <a:solidFill>
              <a:srgbClr val="FF7000"/>
            </a:solidFill>
            <a:ln w="9525">
              <a:noFill/>
              <a:round/>
              <a:headEnd/>
              <a:tailEnd/>
            </a:ln>
          </p:spPr>
          <p:txBody>
            <a:bodyPr/>
            <a:lstStyle/>
            <a:p>
              <a:endParaRPr lang="en-US"/>
            </a:p>
          </p:txBody>
        </p:sp>
        <p:sp>
          <p:nvSpPr>
            <p:cNvPr id="19550" name="Freeform 294"/>
            <p:cNvSpPr>
              <a:spLocks/>
            </p:cNvSpPr>
            <p:nvPr/>
          </p:nvSpPr>
          <p:spPr bwMode="auto">
            <a:xfrm>
              <a:off x="6800850" y="1800225"/>
              <a:ext cx="171450" cy="255588"/>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51" name="Freeform 295"/>
            <p:cNvSpPr>
              <a:spLocks/>
            </p:cNvSpPr>
            <p:nvPr/>
          </p:nvSpPr>
          <p:spPr bwMode="auto">
            <a:xfrm>
              <a:off x="6781800" y="29987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10FFEF"/>
            </a:solidFill>
            <a:ln w="9525">
              <a:noFill/>
              <a:round/>
              <a:headEnd/>
              <a:tailEnd/>
            </a:ln>
          </p:spPr>
          <p:txBody>
            <a:bodyPr/>
            <a:lstStyle/>
            <a:p>
              <a:endParaRPr lang="en-US"/>
            </a:p>
          </p:txBody>
        </p:sp>
        <p:sp>
          <p:nvSpPr>
            <p:cNvPr id="19552" name="Freeform 296"/>
            <p:cNvSpPr>
              <a:spLocks/>
            </p:cNvSpPr>
            <p:nvPr/>
          </p:nvSpPr>
          <p:spPr bwMode="auto">
            <a:xfrm>
              <a:off x="6781800" y="29987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53" name="Freeform 297"/>
            <p:cNvSpPr>
              <a:spLocks/>
            </p:cNvSpPr>
            <p:nvPr/>
          </p:nvSpPr>
          <p:spPr bwMode="auto">
            <a:xfrm>
              <a:off x="6781800" y="27797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60FF9F"/>
            </a:solidFill>
            <a:ln w="9525">
              <a:noFill/>
              <a:round/>
              <a:headEnd/>
              <a:tailEnd/>
            </a:ln>
          </p:spPr>
          <p:txBody>
            <a:bodyPr/>
            <a:lstStyle/>
            <a:p>
              <a:endParaRPr lang="en-US"/>
            </a:p>
          </p:txBody>
        </p:sp>
        <p:sp>
          <p:nvSpPr>
            <p:cNvPr id="19554" name="Freeform 298"/>
            <p:cNvSpPr>
              <a:spLocks/>
            </p:cNvSpPr>
            <p:nvPr/>
          </p:nvSpPr>
          <p:spPr bwMode="auto">
            <a:xfrm>
              <a:off x="6781800" y="27797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55" name="Freeform 299"/>
            <p:cNvSpPr>
              <a:spLocks/>
            </p:cNvSpPr>
            <p:nvPr/>
          </p:nvSpPr>
          <p:spPr bwMode="auto">
            <a:xfrm>
              <a:off x="6762750" y="3760788"/>
              <a:ext cx="171450" cy="255587"/>
            </a:xfrm>
            <a:custGeom>
              <a:avLst/>
              <a:gdLst>
                <a:gd name="T0" fmla="*/ 0 w 108"/>
                <a:gd name="T1" fmla="*/ 2147483647 h 161"/>
                <a:gd name="T2" fmla="*/ 2147483647 w 108"/>
                <a:gd name="T3" fmla="*/ 2147483647 h 161"/>
                <a:gd name="T4" fmla="*/ 2147483647 w 108"/>
                <a:gd name="T5" fmla="*/ 0 h 161"/>
                <a:gd name="T6" fmla="*/ 0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0" y="161"/>
                  </a:moveTo>
                  <a:lnTo>
                    <a:pt x="108" y="137"/>
                  </a:lnTo>
                  <a:lnTo>
                    <a:pt x="30" y="0"/>
                  </a:lnTo>
                  <a:lnTo>
                    <a:pt x="0" y="161"/>
                  </a:lnTo>
                  <a:close/>
                </a:path>
              </a:pathLst>
            </a:custGeom>
            <a:solidFill>
              <a:srgbClr val="0040FF"/>
            </a:solidFill>
            <a:ln w="9525">
              <a:noFill/>
              <a:round/>
              <a:headEnd/>
              <a:tailEnd/>
            </a:ln>
          </p:spPr>
          <p:txBody>
            <a:bodyPr/>
            <a:lstStyle/>
            <a:p>
              <a:endParaRPr lang="en-US"/>
            </a:p>
          </p:txBody>
        </p:sp>
        <p:sp>
          <p:nvSpPr>
            <p:cNvPr id="19556" name="Freeform 300"/>
            <p:cNvSpPr>
              <a:spLocks/>
            </p:cNvSpPr>
            <p:nvPr/>
          </p:nvSpPr>
          <p:spPr bwMode="auto">
            <a:xfrm>
              <a:off x="6762750" y="3760788"/>
              <a:ext cx="171450" cy="255587"/>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57" name="Freeform 301"/>
            <p:cNvSpPr>
              <a:spLocks/>
            </p:cNvSpPr>
            <p:nvPr/>
          </p:nvSpPr>
          <p:spPr bwMode="auto">
            <a:xfrm>
              <a:off x="6753225" y="22748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EFFF10"/>
            </a:solidFill>
            <a:ln w="9525">
              <a:noFill/>
              <a:round/>
              <a:headEnd/>
              <a:tailEnd/>
            </a:ln>
          </p:spPr>
          <p:txBody>
            <a:bodyPr/>
            <a:lstStyle/>
            <a:p>
              <a:endParaRPr lang="en-US"/>
            </a:p>
          </p:txBody>
        </p:sp>
        <p:sp>
          <p:nvSpPr>
            <p:cNvPr id="19558" name="Freeform 302"/>
            <p:cNvSpPr>
              <a:spLocks/>
            </p:cNvSpPr>
            <p:nvPr/>
          </p:nvSpPr>
          <p:spPr bwMode="auto">
            <a:xfrm>
              <a:off x="6753225" y="22748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59" name="Oval 303"/>
            <p:cNvSpPr>
              <a:spLocks noChangeArrowheads="1"/>
            </p:cNvSpPr>
            <p:nvPr/>
          </p:nvSpPr>
          <p:spPr bwMode="auto">
            <a:xfrm>
              <a:off x="6886575" y="2798763"/>
              <a:ext cx="85725" cy="85725"/>
            </a:xfrm>
            <a:prstGeom prst="ellipse">
              <a:avLst/>
            </a:prstGeom>
            <a:solidFill>
              <a:srgbClr val="FF0000"/>
            </a:solidFill>
            <a:ln w="9525">
              <a:noFill/>
              <a:round/>
              <a:headEnd/>
              <a:tailEnd/>
            </a:ln>
          </p:spPr>
          <p:txBody>
            <a:bodyPr/>
            <a:lstStyle/>
            <a:p>
              <a:endParaRPr lang="en-US"/>
            </a:p>
          </p:txBody>
        </p:sp>
        <p:sp>
          <p:nvSpPr>
            <p:cNvPr id="19560" name="Oval 304"/>
            <p:cNvSpPr>
              <a:spLocks noChangeArrowheads="1"/>
            </p:cNvSpPr>
            <p:nvPr/>
          </p:nvSpPr>
          <p:spPr bwMode="auto">
            <a:xfrm>
              <a:off x="6886575" y="2798763"/>
              <a:ext cx="85725" cy="85725"/>
            </a:xfrm>
            <a:prstGeom prst="ellipse">
              <a:avLst/>
            </a:prstGeom>
            <a:noFill/>
            <a:ln w="0">
              <a:solidFill>
                <a:srgbClr val="FF0000"/>
              </a:solidFill>
              <a:round/>
              <a:headEnd/>
              <a:tailEnd/>
            </a:ln>
          </p:spPr>
          <p:txBody>
            <a:bodyPr/>
            <a:lstStyle/>
            <a:p>
              <a:endParaRPr lang="en-US"/>
            </a:p>
          </p:txBody>
        </p:sp>
        <p:sp>
          <p:nvSpPr>
            <p:cNvPr id="19561" name="Oval 305"/>
            <p:cNvSpPr>
              <a:spLocks noChangeArrowheads="1"/>
            </p:cNvSpPr>
            <p:nvPr/>
          </p:nvSpPr>
          <p:spPr bwMode="auto">
            <a:xfrm>
              <a:off x="6877050" y="3122613"/>
              <a:ext cx="85725" cy="85725"/>
            </a:xfrm>
            <a:prstGeom prst="ellipse">
              <a:avLst/>
            </a:prstGeom>
            <a:solidFill>
              <a:srgbClr val="FF0000"/>
            </a:solidFill>
            <a:ln w="9525">
              <a:noFill/>
              <a:round/>
              <a:headEnd/>
              <a:tailEnd/>
            </a:ln>
          </p:spPr>
          <p:txBody>
            <a:bodyPr/>
            <a:lstStyle/>
            <a:p>
              <a:endParaRPr lang="en-US"/>
            </a:p>
          </p:txBody>
        </p:sp>
        <p:sp>
          <p:nvSpPr>
            <p:cNvPr id="19562" name="Oval 306"/>
            <p:cNvSpPr>
              <a:spLocks noChangeArrowheads="1"/>
            </p:cNvSpPr>
            <p:nvPr/>
          </p:nvSpPr>
          <p:spPr bwMode="auto">
            <a:xfrm>
              <a:off x="6877050" y="3122613"/>
              <a:ext cx="85725" cy="85725"/>
            </a:xfrm>
            <a:prstGeom prst="ellipse">
              <a:avLst/>
            </a:prstGeom>
            <a:noFill/>
            <a:ln w="0">
              <a:solidFill>
                <a:srgbClr val="FF0000"/>
              </a:solidFill>
              <a:round/>
              <a:headEnd/>
              <a:tailEnd/>
            </a:ln>
          </p:spPr>
          <p:txBody>
            <a:bodyPr/>
            <a:lstStyle/>
            <a:p>
              <a:endParaRPr lang="en-US"/>
            </a:p>
          </p:txBody>
        </p:sp>
        <p:sp>
          <p:nvSpPr>
            <p:cNvPr id="19563" name="Freeform 307"/>
            <p:cNvSpPr>
              <a:spLocks/>
            </p:cNvSpPr>
            <p:nvPr/>
          </p:nvSpPr>
          <p:spPr bwMode="auto">
            <a:xfrm>
              <a:off x="6734175" y="303688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20FFDF"/>
            </a:solidFill>
            <a:ln w="9525">
              <a:noFill/>
              <a:round/>
              <a:headEnd/>
              <a:tailEnd/>
            </a:ln>
          </p:spPr>
          <p:txBody>
            <a:bodyPr/>
            <a:lstStyle/>
            <a:p>
              <a:endParaRPr lang="en-US"/>
            </a:p>
          </p:txBody>
        </p:sp>
        <p:sp>
          <p:nvSpPr>
            <p:cNvPr id="19564" name="Freeform 308"/>
            <p:cNvSpPr>
              <a:spLocks/>
            </p:cNvSpPr>
            <p:nvPr/>
          </p:nvSpPr>
          <p:spPr bwMode="auto">
            <a:xfrm>
              <a:off x="6734175" y="303688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65" name="Freeform 309"/>
            <p:cNvSpPr>
              <a:spLocks/>
            </p:cNvSpPr>
            <p:nvPr/>
          </p:nvSpPr>
          <p:spPr bwMode="auto">
            <a:xfrm>
              <a:off x="6734175" y="32559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BFFF"/>
            </a:solidFill>
            <a:ln w="9525">
              <a:noFill/>
              <a:round/>
              <a:headEnd/>
              <a:tailEnd/>
            </a:ln>
          </p:spPr>
          <p:txBody>
            <a:bodyPr/>
            <a:lstStyle/>
            <a:p>
              <a:endParaRPr lang="en-US"/>
            </a:p>
          </p:txBody>
        </p:sp>
        <p:sp>
          <p:nvSpPr>
            <p:cNvPr id="19566" name="Freeform 310"/>
            <p:cNvSpPr>
              <a:spLocks/>
            </p:cNvSpPr>
            <p:nvPr/>
          </p:nvSpPr>
          <p:spPr bwMode="auto">
            <a:xfrm>
              <a:off x="6734175" y="32559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67" name="Oval 311"/>
            <p:cNvSpPr>
              <a:spLocks noChangeArrowheads="1"/>
            </p:cNvSpPr>
            <p:nvPr/>
          </p:nvSpPr>
          <p:spPr bwMode="auto">
            <a:xfrm>
              <a:off x="6772275" y="2627313"/>
              <a:ext cx="85725" cy="85725"/>
            </a:xfrm>
            <a:prstGeom prst="ellipse">
              <a:avLst/>
            </a:prstGeom>
            <a:solidFill>
              <a:srgbClr val="FF0000"/>
            </a:solidFill>
            <a:ln w="9525">
              <a:noFill/>
              <a:round/>
              <a:headEnd/>
              <a:tailEnd/>
            </a:ln>
          </p:spPr>
          <p:txBody>
            <a:bodyPr/>
            <a:lstStyle/>
            <a:p>
              <a:endParaRPr lang="en-US"/>
            </a:p>
          </p:txBody>
        </p:sp>
        <p:sp>
          <p:nvSpPr>
            <p:cNvPr id="19568" name="Freeform 312"/>
            <p:cNvSpPr>
              <a:spLocks/>
            </p:cNvSpPr>
            <p:nvPr/>
          </p:nvSpPr>
          <p:spPr bwMode="auto">
            <a:xfrm>
              <a:off x="6707188" y="2532063"/>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AFFF50"/>
            </a:solidFill>
            <a:ln w="9525">
              <a:noFill/>
              <a:round/>
              <a:headEnd/>
              <a:tailEnd/>
            </a:ln>
          </p:spPr>
          <p:txBody>
            <a:bodyPr/>
            <a:lstStyle/>
            <a:p>
              <a:endParaRPr lang="en-US"/>
            </a:p>
          </p:txBody>
        </p:sp>
        <p:sp>
          <p:nvSpPr>
            <p:cNvPr id="19569" name="Freeform 313"/>
            <p:cNvSpPr>
              <a:spLocks/>
            </p:cNvSpPr>
            <p:nvPr/>
          </p:nvSpPr>
          <p:spPr bwMode="auto">
            <a:xfrm>
              <a:off x="6707188" y="2532063"/>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70" name="Freeform 314"/>
            <p:cNvSpPr>
              <a:spLocks/>
            </p:cNvSpPr>
            <p:nvPr/>
          </p:nvSpPr>
          <p:spPr bwMode="auto">
            <a:xfrm>
              <a:off x="6707188" y="2303463"/>
              <a:ext cx="169862"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29" y="0"/>
                  </a:lnTo>
                  <a:lnTo>
                    <a:pt x="0" y="162"/>
                  </a:lnTo>
                  <a:close/>
                </a:path>
              </a:pathLst>
            </a:custGeom>
            <a:solidFill>
              <a:srgbClr val="FFFF00"/>
            </a:solidFill>
            <a:ln w="9525">
              <a:noFill/>
              <a:round/>
              <a:headEnd/>
              <a:tailEnd/>
            </a:ln>
          </p:spPr>
          <p:txBody>
            <a:bodyPr/>
            <a:lstStyle/>
            <a:p>
              <a:endParaRPr lang="en-US"/>
            </a:p>
          </p:txBody>
        </p:sp>
        <p:sp>
          <p:nvSpPr>
            <p:cNvPr id="19571" name="Freeform 315"/>
            <p:cNvSpPr>
              <a:spLocks/>
            </p:cNvSpPr>
            <p:nvPr/>
          </p:nvSpPr>
          <p:spPr bwMode="auto">
            <a:xfrm>
              <a:off x="6707188" y="2303463"/>
              <a:ext cx="169862"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72" name="Oval 316"/>
            <p:cNvSpPr>
              <a:spLocks noChangeArrowheads="1"/>
            </p:cNvSpPr>
            <p:nvPr/>
          </p:nvSpPr>
          <p:spPr bwMode="auto">
            <a:xfrm>
              <a:off x="6829425" y="1838325"/>
              <a:ext cx="85725" cy="85725"/>
            </a:xfrm>
            <a:prstGeom prst="ellipse">
              <a:avLst/>
            </a:prstGeom>
            <a:solidFill>
              <a:srgbClr val="FF0000"/>
            </a:solidFill>
            <a:ln w="9525">
              <a:noFill/>
              <a:round/>
              <a:headEnd/>
              <a:tailEnd/>
            </a:ln>
          </p:spPr>
          <p:txBody>
            <a:bodyPr/>
            <a:lstStyle/>
            <a:p>
              <a:endParaRPr lang="en-US"/>
            </a:p>
          </p:txBody>
        </p:sp>
        <p:sp>
          <p:nvSpPr>
            <p:cNvPr id="19573" name="Oval 317"/>
            <p:cNvSpPr>
              <a:spLocks noChangeArrowheads="1"/>
            </p:cNvSpPr>
            <p:nvPr/>
          </p:nvSpPr>
          <p:spPr bwMode="auto">
            <a:xfrm>
              <a:off x="6829425" y="1838325"/>
              <a:ext cx="85725" cy="85725"/>
            </a:xfrm>
            <a:prstGeom prst="ellipse">
              <a:avLst/>
            </a:prstGeom>
            <a:noFill/>
            <a:ln w="0">
              <a:solidFill>
                <a:srgbClr val="FF0000"/>
              </a:solidFill>
              <a:round/>
              <a:headEnd/>
              <a:tailEnd/>
            </a:ln>
          </p:spPr>
          <p:txBody>
            <a:bodyPr/>
            <a:lstStyle/>
            <a:p>
              <a:endParaRPr lang="en-US"/>
            </a:p>
          </p:txBody>
        </p:sp>
        <p:sp>
          <p:nvSpPr>
            <p:cNvPr id="19574" name="Freeform 318"/>
            <p:cNvSpPr>
              <a:spLocks/>
            </p:cNvSpPr>
            <p:nvPr/>
          </p:nvSpPr>
          <p:spPr bwMode="auto">
            <a:xfrm>
              <a:off x="6688138" y="3284538"/>
              <a:ext cx="169862"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29" y="0"/>
                  </a:lnTo>
                  <a:lnTo>
                    <a:pt x="0" y="162"/>
                  </a:lnTo>
                  <a:close/>
                </a:path>
              </a:pathLst>
            </a:custGeom>
            <a:solidFill>
              <a:srgbClr val="00DFFF"/>
            </a:solidFill>
            <a:ln w="9525">
              <a:noFill/>
              <a:round/>
              <a:headEnd/>
              <a:tailEnd/>
            </a:ln>
          </p:spPr>
          <p:txBody>
            <a:bodyPr/>
            <a:lstStyle/>
            <a:p>
              <a:endParaRPr lang="en-US"/>
            </a:p>
          </p:txBody>
        </p:sp>
        <p:sp>
          <p:nvSpPr>
            <p:cNvPr id="19575" name="Freeform 319"/>
            <p:cNvSpPr>
              <a:spLocks/>
            </p:cNvSpPr>
            <p:nvPr/>
          </p:nvSpPr>
          <p:spPr bwMode="auto">
            <a:xfrm>
              <a:off x="6688138" y="3284538"/>
              <a:ext cx="169862"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76" name="Freeform 320"/>
            <p:cNvSpPr>
              <a:spLocks/>
            </p:cNvSpPr>
            <p:nvPr/>
          </p:nvSpPr>
          <p:spPr bwMode="auto">
            <a:xfrm>
              <a:off x="6688138" y="3513138"/>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0080FF"/>
            </a:solidFill>
            <a:ln w="9525">
              <a:noFill/>
              <a:round/>
              <a:headEnd/>
              <a:tailEnd/>
            </a:ln>
          </p:spPr>
          <p:txBody>
            <a:bodyPr/>
            <a:lstStyle/>
            <a:p>
              <a:endParaRPr lang="en-US"/>
            </a:p>
          </p:txBody>
        </p:sp>
        <p:sp>
          <p:nvSpPr>
            <p:cNvPr id="19577" name="Freeform 321"/>
            <p:cNvSpPr>
              <a:spLocks/>
            </p:cNvSpPr>
            <p:nvPr/>
          </p:nvSpPr>
          <p:spPr bwMode="auto">
            <a:xfrm>
              <a:off x="6688138" y="3513138"/>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78" name="Freeform 322"/>
            <p:cNvSpPr>
              <a:spLocks/>
            </p:cNvSpPr>
            <p:nvPr/>
          </p:nvSpPr>
          <p:spPr bwMode="auto">
            <a:xfrm>
              <a:off x="6678613" y="1800225"/>
              <a:ext cx="169862" cy="255588"/>
            </a:xfrm>
            <a:custGeom>
              <a:avLst/>
              <a:gdLst>
                <a:gd name="T0" fmla="*/ 2147483647 w 107"/>
                <a:gd name="T1" fmla="*/ 2147483647 h 161"/>
                <a:gd name="T2" fmla="*/ 0 w 107"/>
                <a:gd name="T3" fmla="*/ 2147483647 h 161"/>
                <a:gd name="T4" fmla="*/ 2147483647 w 107"/>
                <a:gd name="T5" fmla="*/ 0 h 161"/>
                <a:gd name="T6" fmla="*/ 2147483647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77" y="161"/>
                  </a:moveTo>
                  <a:lnTo>
                    <a:pt x="0" y="18"/>
                  </a:lnTo>
                  <a:lnTo>
                    <a:pt x="107" y="0"/>
                  </a:lnTo>
                  <a:lnTo>
                    <a:pt x="77" y="161"/>
                  </a:lnTo>
                  <a:close/>
                </a:path>
              </a:pathLst>
            </a:custGeom>
            <a:solidFill>
              <a:srgbClr val="FF7000"/>
            </a:solidFill>
            <a:ln w="9525">
              <a:noFill/>
              <a:round/>
              <a:headEnd/>
              <a:tailEnd/>
            </a:ln>
          </p:spPr>
          <p:txBody>
            <a:bodyPr/>
            <a:lstStyle/>
            <a:p>
              <a:endParaRPr lang="en-US"/>
            </a:p>
          </p:txBody>
        </p:sp>
        <p:sp>
          <p:nvSpPr>
            <p:cNvPr id="19579" name="Freeform 323"/>
            <p:cNvSpPr>
              <a:spLocks/>
            </p:cNvSpPr>
            <p:nvPr/>
          </p:nvSpPr>
          <p:spPr bwMode="auto">
            <a:xfrm>
              <a:off x="6678613" y="1800225"/>
              <a:ext cx="169862" cy="255588"/>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80" name="Freeform 324"/>
            <p:cNvSpPr>
              <a:spLocks/>
            </p:cNvSpPr>
            <p:nvPr/>
          </p:nvSpPr>
          <p:spPr bwMode="auto">
            <a:xfrm>
              <a:off x="6659563" y="2779713"/>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18"/>
                  </a:lnTo>
                  <a:lnTo>
                    <a:pt x="107" y="0"/>
                  </a:lnTo>
                  <a:lnTo>
                    <a:pt x="77" y="162"/>
                  </a:lnTo>
                  <a:close/>
                </a:path>
              </a:pathLst>
            </a:custGeom>
            <a:solidFill>
              <a:srgbClr val="60FF9F"/>
            </a:solidFill>
            <a:ln w="9525">
              <a:noFill/>
              <a:round/>
              <a:headEnd/>
              <a:tailEnd/>
            </a:ln>
          </p:spPr>
          <p:txBody>
            <a:bodyPr/>
            <a:lstStyle/>
            <a:p>
              <a:endParaRPr lang="en-US"/>
            </a:p>
          </p:txBody>
        </p:sp>
        <p:sp>
          <p:nvSpPr>
            <p:cNvPr id="19581" name="Freeform 325"/>
            <p:cNvSpPr>
              <a:spLocks/>
            </p:cNvSpPr>
            <p:nvPr/>
          </p:nvSpPr>
          <p:spPr bwMode="auto">
            <a:xfrm>
              <a:off x="6659563" y="2779713"/>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82" name="Freeform 326"/>
            <p:cNvSpPr>
              <a:spLocks/>
            </p:cNvSpPr>
            <p:nvPr/>
          </p:nvSpPr>
          <p:spPr bwMode="auto">
            <a:xfrm>
              <a:off x="6659563" y="2560638"/>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BFFF40"/>
            </a:solidFill>
            <a:ln w="9525">
              <a:noFill/>
              <a:round/>
              <a:headEnd/>
              <a:tailEnd/>
            </a:ln>
          </p:spPr>
          <p:txBody>
            <a:bodyPr/>
            <a:lstStyle/>
            <a:p>
              <a:endParaRPr lang="en-US"/>
            </a:p>
          </p:txBody>
        </p:sp>
        <p:sp>
          <p:nvSpPr>
            <p:cNvPr id="19583" name="Freeform 327"/>
            <p:cNvSpPr>
              <a:spLocks/>
            </p:cNvSpPr>
            <p:nvPr/>
          </p:nvSpPr>
          <p:spPr bwMode="auto">
            <a:xfrm>
              <a:off x="6659563" y="2560638"/>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84" name="Oval 328"/>
            <p:cNvSpPr>
              <a:spLocks noChangeArrowheads="1"/>
            </p:cNvSpPr>
            <p:nvPr/>
          </p:nvSpPr>
          <p:spPr bwMode="auto">
            <a:xfrm>
              <a:off x="6781800" y="1989138"/>
              <a:ext cx="85725" cy="85725"/>
            </a:xfrm>
            <a:prstGeom prst="ellipse">
              <a:avLst/>
            </a:prstGeom>
            <a:solidFill>
              <a:srgbClr val="FF0000"/>
            </a:solidFill>
            <a:ln w="9525">
              <a:noFill/>
              <a:round/>
              <a:headEnd/>
              <a:tailEnd/>
            </a:ln>
          </p:spPr>
          <p:txBody>
            <a:bodyPr/>
            <a:lstStyle/>
            <a:p>
              <a:endParaRPr lang="en-US"/>
            </a:p>
          </p:txBody>
        </p:sp>
        <p:sp>
          <p:nvSpPr>
            <p:cNvPr id="19585" name="Oval 329"/>
            <p:cNvSpPr>
              <a:spLocks noChangeArrowheads="1"/>
            </p:cNvSpPr>
            <p:nvPr/>
          </p:nvSpPr>
          <p:spPr bwMode="auto">
            <a:xfrm>
              <a:off x="6781800" y="1989138"/>
              <a:ext cx="85725" cy="85725"/>
            </a:xfrm>
            <a:prstGeom prst="ellipse">
              <a:avLst/>
            </a:prstGeom>
            <a:noFill/>
            <a:ln w="0">
              <a:solidFill>
                <a:srgbClr val="FF0000"/>
              </a:solidFill>
              <a:round/>
              <a:headEnd/>
              <a:tailEnd/>
            </a:ln>
          </p:spPr>
          <p:txBody>
            <a:bodyPr/>
            <a:lstStyle/>
            <a:p>
              <a:endParaRPr lang="en-US"/>
            </a:p>
          </p:txBody>
        </p:sp>
        <p:sp>
          <p:nvSpPr>
            <p:cNvPr id="19586" name="Freeform 330"/>
            <p:cNvSpPr>
              <a:spLocks/>
            </p:cNvSpPr>
            <p:nvPr/>
          </p:nvSpPr>
          <p:spPr bwMode="auto">
            <a:xfrm>
              <a:off x="6640513" y="3760788"/>
              <a:ext cx="169862" cy="255587"/>
            </a:xfrm>
            <a:custGeom>
              <a:avLst/>
              <a:gdLst>
                <a:gd name="T0" fmla="*/ 2147483647 w 107"/>
                <a:gd name="T1" fmla="*/ 2147483647 h 161"/>
                <a:gd name="T2" fmla="*/ 0 w 107"/>
                <a:gd name="T3" fmla="*/ 2147483647 h 161"/>
                <a:gd name="T4" fmla="*/ 2147483647 w 107"/>
                <a:gd name="T5" fmla="*/ 0 h 161"/>
                <a:gd name="T6" fmla="*/ 2147483647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77" y="161"/>
                  </a:moveTo>
                  <a:lnTo>
                    <a:pt x="0" y="18"/>
                  </a:lnTo>
                  <a:lnTo>
                    <a:pt x="107" y="0"/>
                  </a:lnTo>
                  <a:lnTo>
                    <a:pt x="77" y="161"/>
                  </a:lnTo>
                  <a:close/>
                </a:path>
              </a:pathLst>
            </a:custGeom>
            <a:solidFill>
              <a:srgbClr val="0040FF"/>
            </a:solidFill>
            <a:ln w="9525">
              <a:noFill/>
              <a:round/>
              <a:headEnd/>
              <a:tailEnd/>
            </a:ln>
          </p:spPr>
          <p:txBody>
            <a:bodyPr/>
            <a:lstStyle/>
            <a:p>
              <a:endParaRPr lang="en-US"/>
            </a:p>
          </p:txBody>
        </p:sp>
        <p:sp>
          <p:nvSpPr>
            <p:cNvPr id="19587" name="Freeform 331"/>
            <p:cNvSpPr>
              <a:spLocks/>
            </p:cNvSpPr>
            <p:nvPr/>
          </p:nvSpPr>
          <p:spPr bwMode="auto">
            <a:xfrm>
              <a:off x="6640513" y="3760788"/>
              <a:ext cx="169862" cy="255587"/>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88" name="Oval 332"/>
            <p:cNvSpPr>
              <a:spLocks noChangeArrowheads="1"/>
            </p:cNvSpPr>
            <p:nvPr/>
          </p:nvSpPr>
          <p:spPr bwMode="auto">
            <a:xfrm>
              <a:off x="6678613" y="3646488"/>
              <a:ext cx="84137" cy="85725"/>
            </a:xfrm>
            <a:prstGeom prst="ellipse">
              <a:avLst/>
            </a:prstGeom>
            <a:solidFill>
              <a:srgbClr val="FF0000"/>
            </a:solidFill>
            <a:ln w="9525">
              <a:noFill/>
              <a:round/>
              <a:headEnd/>
              <a:tailEnd/>
            </a:ln>
          </p:spPr>
          <p:txBody>
            <a:bodyPr/>
            <a:lstStyle/>
            <a:p>
              <a:endParaRPr lang="en-US"/>
            </a:p>
          </p:txBody>
        </p:sp>
        <p:sp>
          <p:nvSpPr>
            <p:cNvPr id="19589" name="Oval 333"/>
            <p:cNvSpPr>
              <a:spLocks noChangeArrowheads="1"/>
            </p:cNvSpPr>
            <p:nvPr/>
          </p:nvSpPr>
          <p:spPr bwMode="auto">
            <a:xfrm>
              <a:off x="6678613" y="3646488"/>
              <a:ext cx="84137" cy="85725"/>
            </a:xfrm>
            <a:prstGeom prst="ellipse">
              <a:avLst/>
            </a:prstGeom>
            <a:noFill/>
            <a:ln w="0">
              <a:solidFill>
                <a:srgbClr val="FF0000"/>
              </a:solidFill>
              <a:round/>
              <a:headEnd/>
              <a:tailEnd/>
            </a:ln>
          </p:spPr>
          <p:txBody>
            <a:bodyPr/>
            <a:lstStyle/>
            <a:p>
              <a:endParaRPr lang="en-US"/>
            </a:p>
          </p:txBody>
        </p:sp>
        <p:sp>
          <p:nvSpPr>
            <p:cNvPr id="19590" name="Freeform 334"/>
            <p:cNvSpPr>
              <a:spLocks/>
            </p:cNvSpPr>
            <p:nvPr/>
          </p:nvSpPr>
          <p:spPr bwMode="auto">
            <a:xfrm>
              <a:off x="6640513" y="3541713"/>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009FFF"/>
            </a:solidFill>
            <a:ln w="9525">
              <a:noFill/>
              <a:round/>
              <a:headEnd/>
              <a:tailEnd/>
            </a:ln>
          </p:spPr>
          <p:txBody>
            <a:bodyPr/>
            <a:lstStyle/>
            <a:p>
              <a:endParaRPr lang="en-US"/>
            </a:p>
          </p:txBody>
        </p:sp>
        <p:sp>
          <p:nvSpPr>
            <p:cNvPr id="19591" name="Freeform 335"/>
            <p:cNvSpPr>
              <a:spLocks/>
            </p:cNvSpPr>
            <p:nvPr/>
          </p:nvSpPr>
          <p:spPr bwMode="auto">
            <a:xfrm>
              <a:off x="6640513" y="3541713"/>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92" name="Freeform 336"/>
            <p:cNvSpPr>
              <a:spLocks/>
            </p:cNvSpPr>
            <p:nvPr/>
          </p:nvSpPr>
          <p:spPr bwMode="auto">
            <a:xfrm>
              <a:off x="6630988" y="1828800"/>
              <a:ext cx="169862" cy="255588"/>
            </a:xfrm>
            <a:custGeom>
              <a:avLst/>
              <a:gdLst>
                <a:gd name="T0" fmla="*/ 0 w 107"/>
                <a:gd name="T1" fmla="*/ 2147483647 h 161"/>
                <a:gd name="T2" fmla="*/ 2147483647 w 107"/>
                <a:gd name="T3" fmla="*/ 2147483647 h 161"/>
                <a:gd name="T4" fmla="*/ 2147483647 w 107"/>
                <a:gd name="T5" fmla="*/ 0 h 161"/>
                <a:gd name="T6" fmla="*/ 0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0" y="161"/>
                  </a:moveTo>
                  <a:lnTo>
                    <a:pt x="107" y="143"/>
                  </a:lnTo>
                  <a:lnTo>
                    <a:pt x="30" y="0"/>
                  </a:lnTo>
                  <a:lnTo>
                    <a:pt x="0" y="161"/>
                  </a:lnTo>
                  <a:close/>
                </a:path>
              </a:pathLst>
            </a:custGeom>
            <a:solidFill>
              <a:srgbClr val="FF6000"/>
            </a:solidFill>
            <a:ln w="9525">
              <a:noFill/>
              <a:round/>
              <a:headEnd/>
              <a:tailEnd/>
            </a:ln>
          </p:spPr>
          <p:txBody>
            <a:bodyPr/>
            <a:lstStyle/>
            <a:p>
              <a:endParaRPr lang="en-US"/>
            </a:p>
          </p:txBody>
        </p:sp>
        <p:sp>
          <p:nvSpPr>
            <p:cNvPr id="19593" name="Freeform 337"/>
            <p:cNvSpPr>
              <a:spLocks/>
            </p:cNvSpPr>
            <p:nvPr/>
          </p:nvSpPr>
          <p:spPr bwMode="auto">
            <a:xfrm>
              <a:off x="6630988" y="1828800"/>
              <a:ext cx="169862" cy="255588"/>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94" name="Oval 338"/>
            <p:cNvSpPr>
              <a:spLocks noChangeArrowheads="1"/>
            </p:cNvSpPr>
            <p:nvPr/>
          </p:nvSpPr>
          <p:spPr bwMode="auto">
            <a:xfrm>
              <a:off x="6602413" y="1866900"/>
              <a:ext cx="85725" cy="84138"/>
            </a:xfrm>
            <a:prstGeom prst="ellipse">
              <a:avLst/>
            </a:prstGeom>
            <a:solidFill>
              <a:srgbClr val="FF0000"/>
            </a:solidFill>
            <a:ln w="9525">
              <a:noFill/>
              <a:round/>
              <a:headEnd/>
              <a:tailEnd/>
            </a:ln>
          </p:spPr>
          <p:txBody>
            <a:bodyPr/>
            <a:lstStyle/>
            <a:p>
              <a:endParaRPr lang="en-US"/>
            </a:p>
          </p:txBody>
        </p:sp>
        <p:sp>
          <p:nvSpPr>
            <p:cNvPr id="19595" name="Oval 339"/>
            <p:cNvSpPr>
              <a:spLocks noChangeArrowheads="1"/>
            </p:cNvSpPr>
            <p:nvPr/>
          </p:nvSpPr>
          <p:spPr bwMode="auto">
            <a:xfrm>
              <a:off x="6602413" y="1866900"/>
              <a:ext cx="85725" cy="84138"/>
            </a:xfrm>
            <a:prstGeom prst="ellipse">
              <a:avLst/>
            </a:prstGeom>
            <a:noFill/>
            <a:ln w="0">
              <a:solidFill>
                <a:srgbClr val="FF0000"/>
              </a:solidFill>
              <a:round/>
              <a:headEnd/>
              <a:tailEnd/>
            </a:ln>
          </p:spPr>
          <p:txBody>
            <a:bodyPr/>
            <a:lstStyle/>
            <a:p>
              <a:endParaRPr lang="en-US"/>
            </a:p>
          </p:txBody>
        </p:sp>
        <p:sp>
          <p:nvSpPr>
            <p:cNvPr id="19596" name="Freeform 340"/>
            <p:cNvSpPr>
              <a:spLocks/>
            </p:cNvSpPr>
            <p:nvPr/>
          </p:nvSpPr>
          <p:spPr bwMode="auto">
            <a:xfrm>
              <a:off x="6507163" y="1828800"/>
              <a:ext cx="171450" cy="255588"/>
            </a:xfrm>
            <a:custGeom>
              <a:avLst/>
              <a:gdLst>
                <a:gd name="T0" fmla="*/ 2147483647 w 108"/>
                <a:gd name="T1" fmla="*/ 2147483647 h 161"/>
                <a:gd name="T2" fmla="*/ 0 w 108"/>
                <a:gd name="T3" fmla="*/ 2147483647 h 161"/>
                <a:gd name="T4" fmla="*/ 2147483647 w 108"/>
                <a:gd name="T5" fmla="*/ 0 h 161"/>
                <a:gd name="T6" fmla="*/ 2147483647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78" y="161"/>
                  </a:moveTo>
                  <a:lnTo>
                    <a:pt x="0" y="24"/>
                  </a:lnTo>
                  <a:lnTo>
                    <a:pt x="108" y="0"/>
                  </a:lnTo>
                  <a:lnTo>
                    <a:pt x="78" y="161"/>
                  </a:lnTo>
                  <a:close/>
                </a:path>
              </a:pathLst>
            </a:custGeom>
            <a:solidFill>
              <a:srgbClr val="FF6000"/>
            </a:solidFill>
            <a:ln w="9525">
              <a:noFill/>
              <a:round/>
              <a:headEnd/>
              <a:tailEnd/>
            </a:ln>
          </p:spPr>
          <p:txBody>
            <a:bodyPr/>
            <a:lstStyle/>
            <a:p>
              <a:endParaRPr lang="en-US"/>
            </a:p>
          </p:txBody>
        </p:sp>
        <p:sp>
          <p:nvSpPr>
            <p:cNvPr id="19597" name="Freeform 341"/>
            <p:cNvSpPr>
              <a:spLocks/>
            </p:cNvSpPr>
            <p:nvPr/>
          </p:nvSpPr>
          <p:spPr bwMode="auto">
            <a:xfrm>
              <a:off x="6507163" y="1828800"/>
              <a:ext cx="171450" cy="255588"/>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98" name="Freeform 342"/>
            <p:cNvSpPr>
              <a:spLocks/>
            </p:cNvSpPr>
            <p:nvPr/>
          </p:nvSpPr>
          <p:spPr bwMode="auto">
            <a:xfrm>
              <a:off x="6630988" y="2055813"/>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FFAF00"/>
            </a:solidFill>
            <a:ln w="9525">
              <a:noFill/>
              <a:round/>
              <a:headEnd/>
              <a:tailEnd/>
            </a:ln>
          </p:spPr>
          <p:txBody>
            <a:bodyPr/>
            <a:lstStyle/>
            <a:p>
              <a:endParaRPr lang="en-US"/>
            </a:p>
          </p:txBody>
        </p:sp>
        <p:sp>
          <p:nvSpPr>
            <p:cNvPr id="19599" name="Freeform 343"/>
            <p:cNvSpPr>
              <a:spLocks/>
            </p:cNvSpPr>
            <p:nvPr/>
          </p:nvSpPr>
          <p:spPr bwMode="auto">
            <a:xfrm>
              <a:off x="6630988" y="2055813"/>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00" name="Freeform 344"/>
            <p:cNvSpPr>
              <a:spLocks/>
            </p:cNvSpPr>
            <p:nvPr/>
          </p:nvSpPr>
          <p:spPr bwMode="auto">
            <a:xfrm>
              <a:off x="6611938" y="2808288"/>
              <a:ext cx="169862"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30" y="0"/>
                  </a:lnTo>
                  <a:lnTo>
                    <a:pt x="0" y="162"/>
                  </a:lnTo>
                  <a:close/>
                </a:path>
              </a:pathLst>
            </a:custGeom>
            <a:solidFill>
              <a:srgbClr val="80FF80"/>
            </a:solidFill>
            <a:ln w="9525">
              <a:noFill/>
              <a:round/>
              <a:headEnd/>
              <a:tailEnd/>
            </a:ln>
          </p:spPr>
          <p:txBody>
            <a:bodyPr/>
            <a:lstStyle/>
            <a:p>
              <a:endParaRPr lang="en-US"/>
            </a:p>
          </p:txBody>
        </p:sp>
        <p:sp>
          <p:nvSpPr>
            <p:cNvPr id="19601" name="Freeform 345"/>
            <p:cNvSpPr>
              <a:spLocks/>
            </p:cNvSpPr>
            <p:nvPr/>
          </p:nvSpPr>
          <p:spPr bwMode="auto">
            <a:xfrm>
              <a:off x="6611938" y="2808288"/>
              <a:ext cx="169862"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02" name="Freeform 346"/>
            <p:cNvSpPr>
              <a:spLocks/>
            </p:cNvSpPr>
            <p:nvPr/>
          </p:nvSpPr>
          <p:spPr bwMode="auto">
            <a:xfrm>
              <a:off x="6611938" y="3036888"/>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20FFDF"/>
            </a:solidFill>
            <a:ln w="9525">
              <a:noFill/>
              <a:round/>
              <a:headEnd/>
              <a:tailEnd/>
            </a:ln>
          </p:spPr>
          <p:txBody>
            <a:bodyPr/>
            <a:lstStyle/>
            <a:p>
              <a:endParaRPr lang="en-US"/>
            </a:p>
          </p:txBody>
        </p:sp>
        <p:sp>
          <p:nvSpPr>
            <p:cNvPr id="19603" name="Freeform 347"/>
            <p:cNvSpPr>
              <a:spLocks/>
            </p:cNvSpPr>
            <p:nvPr/>
          </p:nvSpPr>
          <p:spPr bwMode="auto">
            <a:xfrm>
              <a:off x="6611938" y="3036888"/>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04" name="Freeform 348"/>
            <p:cNvSpPr>
              <a:spLocks/>
            </p:cNvSpPr>
            <p:nvPr/>
          </p:nvSpPr>
          <p:spPr bwMode="auto">
            <a:xfrm>
              <a:off x="6592888" y="3789363"/>
              <a:ext cx="169862" cy="255587"/>
            </a:xfrm>
            <a:custGeom>
              <a:avLst/>
              <a:gdLst>
                <a:gd name="T0" fmla="*/ 0 w 107"/>
                <a:gd name="T1" fmla="*/ 2147483647 h 161"/>
                <a:gd name="T2" fmla="*/ 2147483647 w 107"/>
                <a:gd name="T3" fmla="*/ 2147483647 h 161"/>
                <a:gd name="T4" fmla="*/ 2147483647 w 107"/>
                <a:gd name="T5" fmla="*/ 0 h 161"/>
                <a:gd name="T6" fmla="*/ 0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0" y="161"/>
                  </a:moveTo>
                  <a:lnTo>
                    <a:pt x="107" y="143"/>
                  </a:lnTo>
                  <a:lnTo>
                    <a:pt x="30" y="0"/>
                  </a:lnTo>
                  <a:lnTo>
                    <a:pt x="0" y="161"/>
                  </a:lnTo>
                  <a:close/>
                </a:path>
              </a:pathLst>
            </a:custGeom>
            <a:solidFill>
              <a:srgbClr val="0050FF"/>
            </a:solidFill>
            <a:ln w="9525">
              <a:noFill/>
              <a:round/>
              <a:headEnd/>
              <a:tailEnd/>
            </a:ln>
          </p:spPr>
          <p:txBody>
            <a:bodyPr/>
            <a:lstStyle/>
            <a:p>
              <a:endParaRPr lang="en-US"/>
            </a:p>
          </p:txBody>
        </p:sp>
        <p:sp>
          <p:nvSpPr>
            <p:cNvPr id="19605" name="Freeform 349"/>
            <p:cNvSpPr>
              <a:spLocks/>
            </p:cNvSpPr>
            <p:nvPr/>
          </p:nvSpPr>
          <p:spPr bwMode="auto">
            <a:xfrm>
              <a:off x="6592888" y="3789363"/>
              <a:ext cx="169862" cy="255587"/>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06" name="Freeform 350"/>
            <p:cNvSpPr>
              <a:spLocks/>
            </p:cNvSpPr>
            <p:nvPr/>
          </p:nvSpPr>
          <p:spPr bwMode="auto">
            <a:xfrm>
              <a:off x="6459538" y="1866900"/>
              <a:ext cx="171450" cy="246063"/>
            </a:xfrm>
            <a:custGeom>
              <a:avLst/>
              <a:gdLst>
                <a:gd name="T0" fmla="*/ 0 w 108"/>
                <a:gd name="T1" fmla="*/ 2147483647 h 155"/>
                <a:gd name="T2" fmla="*/ 2147483647 w 108"/>
                <a:gd name="T3" fmla="*/ 2147483647 h 155"/>
                <a:gd name="T4" fmla="*/ 2147483647 w 108"/>
                <a:gd name="T5" fmla="*/ 0 h 155"/>
                <a:gd name="T6" fmla="*/ 0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FF4000"/>
            </a:solidFill>
            <a:ln w="9525">
              <a:noFill/>
              <a:round/>
              <a:headEnd/>
              <a:tailEnd/>
            </a:ln>
          </p:spPr>
          <p:txBody>
            <a:bodyPr/>
            <a:lstStyle/>
            <a:p>
              <a:endParaRPr lang="en-US"/>
            </a:p>
          </p:txBody>
        </p:sp>
        <p:sp>
          <p:nvSpPr>
            <p:cNvPr id="19607" name="Freeform 351"/>
            <p:cNvSpPr>
              <a:spLocks/>
            </p:cNvSpPr>
            <p:nvPr/>
          </p:nvSpPr>
          <p:spPr bwMode="auto">
            <a:xfrm>
              <a:off x="6459538" y="1866900"/>
              <a:ext cx="171450" cy="246063"/>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08" name="Freeform 352"/>
            <p:cNvSpPr>
              <a:spLocks/>
            </p:cNvSpPr>
            <p:nvPr/>
          </p:nvSpPr>
          <p:spPr bwMode="auto">
            <a:xfrm>
              <a:off x="6583363" y="2084388"/>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FF9F00"/>
            </a:solidFill>
            <a:ln w="9525">
              <a:noFill/>
              <a:round/>
              <a:headEnd/>
              <a:tailEnd/>
            </a:ln>
          </p:spPr>
          <p:txBody>
            <a:bodyPr/>
            <a:lstStyle/>
            <a:p>
              <a:endParaRPr lang="en-US"/>
            </a:p>
          </p:txBody>
        </p:sp>
        <p:sp>
          <p:nvSpPr>
            <p:cNvPr id="19609" name="Freeform 353"/>
            <p:cNvSpPr>
              <a:spLocks/>
            </p:cNvSpPr>
            <p:nvPr/>
          </p:nvSpPr>
          <p:spPr bwMode="auto">
            <a:xfrm>
              <a:off x="6583363" y="2084388"/>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10" name="Freeform 354"/>
            <p:cNvSpPr>
              <a:spLocks/>
            </p:cNvSpPr>
            <p:nvPr/>
          </p:nvSpPr>
          <p:spPr bwMode="auto">
            <a:xfrm>
              <a:off x="6583363" y="2303463"/>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FFFF00"/>
            </a:solidFill>
            <a:ln w="9525">
              <a:noFill/>
              <a:round/>
              <a:headEnd/>
              <a:tailEnd/>
            </a:ln>
          </p:spPr>
          <p:txBody>
            <a:bodyPr/>
            <a:lstStyle/>
            <a:p>
              <a:endParaRPr lang="en-US"/>
            </a:p>
          </p:txBody>
        </p:sp>
        <p:sp>
          <p:nvSpPr>
            <p:cNvPr id="19611" name="Freeform 355"/>
            <p:cNvSpPr>
              <a:spLocks/>
            </p:cNvSpPr>
            <p:nvPr/>
          </p:nvSpPr>
          <p:spPr bwMode="auto">
            <a:xfrm>
              <a:off x="6583363" y="2303463"/>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12" name="Freeform 356"/>
            <p:cNvSpPr>
              <a:spLocks/>
            </p:cNvSpPr>
            <p:nvPr/>
          </p:nvSpPr>
          <p:spPr bwMode="auto">
            <a:xfrm>
              <a:off x="6564313" y="3065463"/>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40FFBF"/>
            </a:solidFill>
            <a:ln w="9525">
              <a:noFill/>
              <a:round/>
              <a:headEnd/>
              <a:tailEnd/>
            </a:ln>
          </p:spPr>
          <p:txBody>
            <a:bodyPr/>
            <a:lstStyle/>
            <a:p>
              <a:endParaRPr lang="en-US"/>
            </a:p>
          </p:txBody>
        </p:sp>
        <p:sp>
          <p:nvSpPr>
            <p:cNvPr id="19613" name="Freeform 357"/>
            <p:cNvSpPr>
              <a:spLocks/>
            </p:cNvSpPr>
            <p:nvPr/>
          </p:nvSpPr>
          <p:spPr bwMode="auto">
            <a:xfrm>
              <a:off x="6564313" y="3065463"/>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14" name="Freeform 358"/>
            <p:cNvSpPr>
              <a:spLocks/>
            </p:cNvSpPr>
            <p:nvPr/>
          </p:nvSpPr>
          <p:spPr bwMode="auto">
            <a:xfrm>
              <a:off x="6564313" y="3284538"/>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00DFFF"/>
            </a:solidFill>
            <a:ln w="9525">
              <a:noFill/>
              <a:round/>
              <a:headEnd/>
              <a:tailEnd/>
            </a:ln>
          </p:spPr>
          <p:txBody>
            <a:bodyPr/>
            <a:lstStyle/>
            <a:p>
              <a:endParaRPr lang="en-US"/>
            </a:p>
          </p:txBody>
        </p:sp>
        <p:sp>
          <p:nvSpPr>
            <p:cNvPr id="19615" name="Freeform 359"/>
            <p:cNvSpPr>
              <a:spLocks/>
            </p:cNvSpPr>
            <p:nvPr/>
          </p:nvSpPr>
          <p:spPr bwMode="auto">
            <a:xfrm>
              <a:off x="6564313" y="3284538"/>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16" name="Oval 360"/>
            <p:cNvSpPr>
              <a:spLocks noChangeArrowheads="1"/>
            </p:cNvSpPr>
            <p:nvPr/>
          </p:nvSpPr>
          <p:spPr bwMode="auto">
            <a:xfrm>
              <a:off x="6669088" y="3475038"/>
              <a:ext cx="84137" cy="85725"/>
            </a:xfrm>
            <a:prstGeom prst="ellipse">
              <a:avLst/>
            </a:prstGeom>
            <a:solidFill>
              <a:srgbClr val="FF0000"/>
            </a:solidFill>
            <a:ln w="9525">
              <a:noFill/>
              <a:round/>
              <a:headEnd/>
              <a:tailEnd/>
            </a:ln>
          </p:spPr>
          <p:txBody>
            <a:bodyPr/>
            <a:lstStyle/>
            <a:p>
              <a:endParaRPr lang="en-US"/>
            </a:p>
          </p:txBody>
        </p:sp>
        <p:sp>
          <p:nvSpPr>
            <p:cNvPr id="19617" name="Oval 361"/>
            <p:cNvSpPr>
              <a:spLocks noChangeArrowheads="1"/>
            </p:cNvSpPr>
            <p:nvPr/>
          </p:nvSpPr>
          <p:spPr bwMode="auto">
            <a:xfrm>
              <a:off x="6669088" y="3475038"/>
              <a:ext cx="84137" cy="85725"/>
            </a:xfrm>
            <a:prstGeom prst="ellipse">
              <a:avLst/>
            </a:prstGeom>
            <a:noFill/>
            <a:ln w="0">
              <a:solidFill>
                <a:srgbClr val="FF0000"/>
              </a:solidFill>
              <a:round/>
              <a:headEnd/>
              <a:tailEnd/>
            </a:ln>
          </p:spPr>
          <p:txBody>
            <a:bodyPr/>
            <a:lstStyle/>
            <a:p>
              <a:endParaRPr lang="en-US"/>
            </a:p>
          </p:txBody>
        </p:sp>
        <p:sp>
          <p:nvSpPr>
            <p:cNvPr id="19618" name="Freeform 362"/>
            <p:cNvSpPr>
              <a:spLocks/>
            </p:cNvSpPr>
            <p:nvPr/>
          </p:nvSpPr>
          <p:spPr bwMode="auto">
            <a:xfrm>
              <a:off x="6535738" y="23320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DF00"/>
            </a:solidFill>
            <a:ln w="9525">
              <a:noFill/>
              <a:round/>
              <a:headEnd/>
              <a:tailEnd/>
            </a:ln>
          </p:spPr>
          <p:txBody>
            <a:bodyPr/>
            <a:lstStyle/>
            <a:p>
              <a:endParaRPr lang="en-US"/>
            </a:p>
          </p:txBody>
        </p:sp>
        <p:sp>
          <p:nvSpPr>
            <p:cNvPr id="19619" name="Freeform 363"/>
            <p:cNvSpPr>
              <a:spLocks/>
            </p:cNvSpPr>
            <p:nvPr/>
          </p:nvSpPr>
          <p:spPr bwMode="auto">
            <a:xfrm>
              <a:off x="6535738" y="23320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20" name="Oval 364"/>
            <p:cNvSpPr>
              <a:spLocks noChangeArrowheads="1"/>
            </p:cNvSpPr>
            <p:nvPr/>
          </p:nvSpPr>
          <p:spPr bwMode="auto">
            <a:xfrm>
              <a:off x="6621463" y="2674938"/>
              <a:ext cx="85725" cy="85725"/>
            </a:xfrm>
            <a:prstGeom prst="ellipse">
              <a:avLst/>
            </a:prstGeom>
            <a:solidFill>
              <a:srgbClr val="FF0000"/>
            </a:solidFill>
            <a:ln w="9525">
              <a:noFill/>
              <a:round/>
              <a:headEnd/>
              <a:tailEnd/>
            </a:ln>
          </p:spPr>
          <p:txBody>
            <a:bodyPr/>
            <a:lstStyle/>
            <a:p>
              <a:endParaRPr lang="en-US"/>
            </a:p>
          </p:txBody>
        </p:sp>
        <p:sp>
          <p:nvSpPr>
            <p:cNvPr id="19621" name="Freeform 365"/>
            <p:cNvSpPr>
              <a:spLocks/>
            </p:cNvSpPr>
            <p:nvPr/>
          </p:nvSpPr>
          <p:spPr bwMode="auto">
            <a:xfrm>
              <a:off x="6535738" y="25606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BFFF40"/>
            </a:solidFill>
            <a:ln w="9525">
              <a:noFill/>
              <a:round/>
              <a:headEnd/>
              <a:tailEnd/>
            </a:ln>
          </p:spPr>
          <p:txBody>
            <a:bodyPr/>
            <a:lstStyle/>
            <a:p>
              <a:endParaRPr lang="en-US"/>
            </a:p>
          </p:txBody>
        </p:sp>
        <p:sp>
          <p:nvSpPr>
            <p:cNvPr id="19622" name="Freeform 366"/>
            <p:cNvSpPr>
              <a:spLocks/>
            </p:cNvSpPr>
            <p:nvPr/>
          </p:nvSpPr>
          <p:spPr bwMode="auto">
            <a:xfrm>
              <a:off x="6535738" y="25606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23" name="Oval 367"/>
            <p:cNvSpPr>
              <a:spLocks noChangeArrowheads="1"/>
            </p:cNvSpPr>
            <p:nvPr/>
          </p:nvSpPr>
          <p:spPr bwMode="auto">
            <a:xfrm>
              <a:off x="6669088" y="1857375"/>
              <a:ext cx="84137" cy="84138"/>
            </a:xfrm>
            <a:prstGeom prst="ellipse">
              <a:avLst/>
            </a:prstGeom>
            <a:solidFill>
              <a:srgbClr val="FF0000"/>
            </a:solidFill>
            <a:ln w="9525">
              <a:noFill/>
              <a:round/>
              <a:headEnd/>
              <a:tailEnd/>
            </a:ln>
          </p:spPr>
          <p:txBody>
            <a:bodyPr/>
            <a:lstStyle/>
            <a:p>
              <a:endParaRPr lang="en-US"/>
            </a:p>
          </p:txBody>
        </p:sp>
        <p:sp>
          <p:nvSpPr>
            <p:cNvPr id="19624" name="Oval 368"/>
            <p:cNvSpPr>
              <a:spLocks noChangeArrowheads="1"/>
            </p:cNvSpPr>
            <p:nvPr/>
          </p:nvSpPr>
          <p:spPr bwMode="auto">
            <a:xfrm>
              <a:off x="6669088" y="1857375"/>
              <a:ext cx="84137" cy="84138"/>
            </a:xfrm>
            <a:prstGeom prst="ellipse">
              <a:avLst/>
            </a:prstGeom>
            <a:noFill/>
            <a:ln w="0">
              <a:solidFill>
                <a:srgbClr val="FF0000"/>
              </a:solidFill>
              <a:round/>
              <a:headEnd/>
              <a:tailEnd/>
            </a:ln>
          </p:spPr>
          <p:txBody>
            <a:bodyPr/>
            <a:lstStyle/>
            <a:p>
              <a:endParaRPr lang="en-US"/>
            </a:p>
          </p:txBody>
        </p:sp>
        <p:sp>
          <p:nvSpPr>
            <p:cNvPr id="19625" name="Freeform 369"/>
            <p:cNvSpPr>
              <a:spLocks/>
            </p:cNvSpPr>
            <p:nvPr/>
          </p:nvSpPr>
          <p:spPr bwMode="auto">
            <a:xfrm>
              <a:off x="6516688" y="354171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9FFF"/>
            </a:solidFill>
            <a:ln w="9525">
              <a:noFill/>
              <a:round/>
              <a:headEnd/>
              <a:tailEnd/>
            </a:ln>
          </p:spPr>
          <p:txBody>
            <a:bodyPr/>
            <a:lstStyle/>
            <a:p>
              <a:endParaRPr lang="en-US"/>
            </a:p>
          </p:txBody>
        </p:sp>
        <p:sp>
          <p:nvSpPr>
            <p:cNvPr id="19626" name="Freeform 370"/>
            <p:cNvSpPr>
              <a:spLocks/>
            </p:cNvSpPr>
            <p:nvPr/>
          </p:nvSpPr>
          <p:spPr bwMode="auto">
            <a:xfrm>
              <a:off x="6516688" y="354171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27" name="Freeform 371"/>
            <p:cNvSpPr>
              <a:spLocks/>
            </p:cNvSpPr>
            <p:nvPr/>
          </p:nvSpPr>
          <p:spPr bwMode="auto">
            <a:xfrm>
              <a:off x="6516688" y="33131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EFFF"/>
            </a:solidFill>
            <a:ln w="9525">
              <a:noFill/>
              <a:round/>
              <a:headEnd/>
              <a:tailEnd/>
            </a:ln>
          </p:spPr>
          <p:txBody>
            <a:bodyPr/>
            <a:lstStyle/>
            <a:p>
              <a:endParaRPr lang="en-US"/>
            </a:p>
          </p:txBody>
        </p:sp>
        <p:sp>
          <p:nvSpPr>
            <p:cNvPr id="19628" name="Freeform 372"/>
            <p:cNvSpPr>
              <a:spLocks/>
            </p:cNvSpPr>
            <p:nvPr/>
          </p:nvSpPr>
          <p:spPr bwMode="auto">
            <a:xfrm>
              <a:off x="6516688" y="33131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29" name="Freeform 373"/>
            <p:cNvSpPr>
              <a:spLocks/>
            </p:cNvSpPr>
            <p:nvPr/>
          </p:nvSpPr>
          <p:spPr bwMode="auto">
            <a:xfrm>
              <a:off x="6488113" y="25892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CFFF30"/>
            </a:solidFill>
            <a:ln w="9525">
              <a:noFill/>
              <a:round/>
              <a:headEnd/>
              <a:tailEnd/>
            </a:ln>
          </p:spPr>
          <p:txBody>
            <a:bodyPr/>
            <a:lstStyle/>
            <a:p>
              <a:endParaRPr lang="en-US"/>
            </a:p>
          </p:txBody>
        </p:sp>
        <p:sp>
          <p:nvSpPr>
            <p:cNvPr id="19630" name="Freeform 374"/>
            <p:cNvSpPr>
              <a:spLocks/>
            </p:cNvSpPr>
            <p:nvPr/>
          </p:nvSpPr>
          <p:spPr bwMode="auto">
            <a:xfrm>
              <a:off x="6488113" y="25892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31" name="Freeform 375"/>
            <p:cNvSpPr>
              <a:spLocks/>
            </p:cNvSpPr>
            <p:nvPr/>
          </p:nvSpPr>
          <p:spPr bwMode="auto">
            <a:xfrm>
              <a:off x="6364288" y="258921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CFFF30"/>
            </a:solidFill>
            <a:ln w="9525">
              <a:noFill/>
              <a:round/>
              <a:headEnd/>
              <a:tailEnd/>
            </a:ln>
          </p:spPr>
          <p:txBody>
            <a:bodyPr/>
            <a:lstStyle/>
            <a:p>
              <a:endParaRPr lang="en-US"/>
            </a:p>
          </p:txBody>
        </p:sp>
        <p:sp>
          <p:nvSpPr>
            <p:cNvPr id="19632" name="Freeform 376"/>
            <p:cNvSpPr>
              <a:spLocks/>
            </p:cNvSpPr>
            <p:nvPr/>
          </p:nvSpPr>
          <p:spPr bwMode="auto">
            <a:xfrm>
              <a:off x="6364288" y="258921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33" name="Freeform 377"/>
            <p:cNvSpPr>
              <a:spLocks/>
            </p:cNvSpPr>
            <p:nvPr/>
          </p:nvSpPr>
          <p:spPr bwMode="auto">
            <a:xfrm>
              <a:off x="6488113" y="28082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80FF80"/>
            </a:solidFill>
            <a:ln w="9525">
              <a:noFill/>
              <a:round/>
              <a:headEnd/>
              <a:tailEnd/>
            </a:ln>
          </p:spPr>
          <p:txBody>
            <a:bodyPr/>
            <a:lstStyle/>
            <a:p>
              <a:endParaRPr lang="en-US"/>
            </a:p>
          </p:txBody>
        </p:sp>
        <p:sp>
          <p:nvSpPr>
            <p:cNvPr id="19634" name="Freeform 378"/>
            <p:cNvSpPr>
              <a:spLocks/>
            </p:cNvSpPr>
            <p:nvPr/>
          </p:nvSpPr>
          <p:spPr bwMode="auto">
            <a:xfrm>
              <a:off x="6488113" y="28082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35" name="Freeform 379"/>
            <p:cNvSpPr>
              <a:spLocks/>
            </p:cNvSpPr>
            <p:nvPr/>
          </p:nvSpPr>
          <p:spPr bwMode="auto">
            <a:xfrm>
              <a:off x="6469063" y="35702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AFFF"/>
            </a:solidFill>
            <a:ln w="9525">
              <a:noFill/>
              <a:round/>
              <a:headEnd/>
              <a:tailEnd/>
            </a:ln>
          </p:spPr>
          <p:txBody>
            <a:bodyPr/>
            <a:lstStyle/>
            <a:p>
              <a:endParaRPr lang="en-US"/>
            </a:p>
          </p:txBody>
        </p:sp>
        <p:sp>
          <p:nvSpPr>
            <p:cNvPr id="19636" name="Freeform 380"/>
            <p:cNvSpPr>
              <a:spLocks/>
            </p:cNvSpPr>
            <p:nvPr/>
          </p:nvSpPr>
          <p:spPr bwMode="auto">
            <a:xfrm>
              <a:off x="6469063" y="35702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37" name="Freeform 381"/>
            <p:cNvSpPr>
              <a:spLocks/>
            </p:cNvSpPr>
            <p:nvPr/>
          </p:nvSpPr>
          <p:spPr bwMode="auto">
            <a:xfrm>
              <a:off x="6469063" y="3789363"/>
              <a:ext cx="171450" cy="255587"/>
            </a:xfrm>
            <a:custGeom>
              <a:avLst/>
              <a:gdLst>
                <a:gd name="T0" fmla="*/ 2147483647 w 108"/>
                <a:gd name="T1" fmla="*/ 2147483647 h 161"/>
                <a:gd name="T2" fmla="*/ 0 w 108"/>
                <a:gd name="T3" fmla="*/ 2147483647 h 161"/>
                <a:gd name="T4" fmla="*/ 2147483647 w 108"/>
                <a:gd name="T5" fmla="*/ 0 h 161"/>
                <a:gd name="T6" fmla="*/ 2147483647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78" y="161"/>
                  </a:moveTo>
                  <a:lnTo>
                    <a:pt x="0" y="24"/>
                  </a:lnTo>
                  <a:lnTo>
                    <a:pt x="108" y="0"/>
                  </a:lnTo>
                  <a:lnTo>
                    <a:pt x="78" y="161"/>
                  </a:lnTo>
                  <a:close/>
                </a:path>
              </a:pathLst>
            </a:custGeom>
            <a:solidFill>
              <a:srgbClr val="0050FF"/>
            </a:solidFill>
            <a:ln w="9525">
              <a:noFill/>
              <a:round/>
              <a:headEnd/>
              <a:tailEnd/>
            </a:ln>
          </p:spPr>
          <p:txBody>
            <a:bodyPr/>
            <a:lstStyle/>
            <a:p>
              <a:endParaRPr lang="en-US"/>
            </a:p>
          </p:txBody>
        </p:sp>
        <p:sp>
          <p:nvSpPr>
            <p:cNvPr id="19638" name="Freeform 382"/>
            <p:cNvSpPr>
              <a:spLocks/>
            </p:cNvSpPr>
            <p:nvPr/>
          </p:nvSpPr>
          <p:spPr bwMode="auto">
            <a:xfrm>
              <a:off x="6469063" y="3789363"/>
              <a:ext cx="171450" cy="255587"/>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39" name="Freeform 383"/>
            <p:cNvSpPr>
              <a:spLocks/>
            </p:cNvSpPr>
            <p:nvPr/>
          </p:nvSpPr>
          <p:spPr bwMode="auto">
            <a:xfrm>
              <a:off x="6459538" y="208438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FF9F00"/>
            </a:solidFill>
            <a:ln w="9525">
              <a:noFill/>
              <a:round/>
              <a:headEnd/>
              <a:tailEnd/>
            </a:ln>
          </p:spPr>
          <p:txBody>
            <a:bodyPr/>
            <a:lstStyle/>
            <a:p>
              <a:endParaRPr lang="en-US"/>
            </a:p>
          </p:txBody>
        </p:sp>
        <p:sp>
          <p:nvSpPr>
            <p:cNvPr id="19640" name="Freeform 384"/>
            <p:cNvSpPr>
              <a:spLocks/>
            </p:cNvSpPr>
            <p:nvPr/>
          </p:nvSpPr>
          <p:spPr bwMode="auto">
            <a:xfrm>
              <a:off x="6459538" y="208438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41" name="Freeform 385"/>
            <p:cNvSpPr>
              <a:spLocks/>
            </p:cNvSpPr>
            <p:nvPr/>
          </p:nvSpPr>
          <p:spPr bwMode="auto">
            <a:xfrm>
              <a:off x="6440488" y="306546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40FFBF"/>
            </a:solidFill>
            <a:ln w="9525">
              <a:noFill/>
              <a:round/>
              <a:headEnd/>
              <a:tailEnd/>
            </a:ln>
          </p:spPr>
          <p:txBody>
            <a:bodyPr/>
            <a:lstStyle/>
            <a:p>
              <a:endParaRPr lang="en-US"/>
            </a:p>
          </p:txBody>
        </p:sp>
        <p:sp>
          <p:nvSpPr>
            <p:cNvPr id="19642" name="Freeform 386"/>
            <p:cNvSpPr>
              <a:spLocks/>
            </p:cNvSpPr>
            <p:nvPr/>
          </p:nvSpPr>
          <p:spPr bwMode="auto">
            <a:xfrm>
              <a:off x="6440488" y="306546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43" name="Freeform 387"/>
            <p:cNvSpPr>
              <a:spLocks/>
            </p:cNvSpPr>
            <p:nvPr/>
          </p:nvSpPr>
          <p:spPr bwMode="auto">
            <a:xfrm>
              <a:off x="6316663" y="26177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EFFF10"/>
            </a:solidFill>
            <a:ln w="9525">
              <a:noFill/>
              <a:round/>
              <a:headEnd/>
              <a:tailEnd/>
            </a:ln>
          </p:spPr>
          <p:txBody>
            <a:bodyPr/>
            <a:lstStyle/>
            <a:p>
              <a:endParaRPr lang="en-US"/>
            </a:p>
          </p:txBody>
        </p:sp>
        <p:sp>
          <p:nvSpPr>
            <p:cNvPr id="19644" name="Freeform 388"/>
            <p:cNvSpPr>
              <a:spLocks/>
            </p:cNvSpPr>
            <p:nvPr/>
          </p:nvSpPr>
          <p:spPr bwMode="auto">
            <a:xfrm>
              <a:off x="6316663" y="26177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45" name="Freeform 389"/>
            <p:cNvSpPr>
              <a:spLocks/>
            </p:cNvSpPr>
            <p:nvPr/>
          </p:nvSpPr>
          <p:spPr bwMode="auto">
            <a:xfrm>
              <a:off x="6440488" y="284638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8FFF70"/>
            </a:solidFill>
            <a:ln w="9525">
              <a:noFill/>
              <a:round/>
              <a:headEnd/>
              <a:tailEnd/>
            </a:ln>
          </p:spPr>
          <p:txBody>
            <a:bodyPr/>
            <a:lstStyle/>
            <a:p>
              <a:endParaRPr lang="en-US"/>
            </a:p>
          </p:txBody>
        </p:sp>
        <p:sp>
          <p:nvSpPr>
            <p:cNvPr id="19646" name="Freeform 390"/>
            <p:cNvSpPr>
              <a:spLocks/>
            </p:cNvSpPr>
            <p:nvPr/>
          </p:nvSpPr>
          <p:spPr bwMode="auto">
            <a:xfrm>
              <a:off x="6440488" y="284638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47" name="Oval 391"/>
            <p:cNvSpPr>
              <a:spLocks noChangeArrowheads="1"/>
            </p:cNvSpPr>
            <p:nvPr/>
          </p:nvSpPr>
          <p:spPr bwMode="auto">
            <a:xfrm>
              <a:off x="6554788" y="3598863"/>
              <a:ext cx="85725" cy="85725"/>
            </a:xfrm>
            <a:prstGeom prst="ellipse">
              <a:avLst/>
            </a:prstGeom>
            <a:solidFill>
              <a:srgbClr val="FF0000"/>
            </a:solidFill>
            <a:ln w="9525">
              <a:noFill/>
              <a:round/>
              <a:headEnd/>
              <a:tailEnd/>
            </a:ln>
          </p:spPr>
          <p:txBody>
            <a:bodyPr/>
            <a:lstStyle/>
            <a:p>
              <a:endParaRPr lang="en-US"/>
            </a:p>
          </p:txBody>
        </p:sp>
        <p:sp>
          <p:nvSpPr>
            <p:cNvPr id="19648" name="Oval 392"/>
            <p:cNvSpPr>
              <a:spLocks noChangeArrowheads="1"/>
            </p:cNvSpPr>
            <p:nvPr/>
          </p:nvSpPr>
          <p:spPr bwMode="auto">
            <a:xfrm>
              <a:off x="6554788" y="3598863"/>
              <a:ext cx="85725" cy="85725"/>
            </a:xfrm>
            <a:prstGeom prst="ellipse">
              <a:avLst/>
            </a:prstGeom>
            <a:noFill/>
            <a:ln w="0">
              <a:solidFill>
                <a:srgbClr val="FF0000"/>
              </a:solidFill>
              <a:round/>
              <a:headEnd/>
              <a:tailEnd/>
            </a:ln>
          </p:spPr>
          <p:txBody>
            <a:bodyPr/>
            <a:lstStyle/>
            <a:p>
              <a:endParaRPr lang="en-US"/>
            </a:p>
          </p:txBody>
        </p:sp>
        <p:sp>
          <p:nvSpPr>
            <p:cNvPr id="19649" name="Oval 393"/>
            <p:cNvSpPr>
              <a:spLocks noChangeArrowheads="1"/>
            </p:cNvSpPr>
            <p:nvPr/>
          </p:nvSpPr>
          <p:spPr bwMode="auto">
            <a:xfrm>
              <a:off x="6545263" y="2389188"/>
              <a:ext cx="85725" cy="85725"/>
            </a:xfrm>
            <a:prstGeom prst="ellipse">
              <a:avLst/>
            </a:prstGeom>
            <a:solidFill>
              <a:srgbClr val="FF0000"/>
            </a:solidFill>
            <a:ln w="9525">
              <a:noFill/>
              <a:round/>
              <a:headEnd/>
              <a:tailEnd/>
            </a:ln>
          </p:spPr>
          <p:txBody>
            <a:bodyPr/>
            <a:lstStyle/>
            <a:p>
              <a:endParaRPr lang="en-US"/>
            </a:p>
          </p:txBody>
        </p:sp>
        <p:sp>
          <p:nvSpPr>
            <p:cNvPr id="19650" name="Freeform 394"/>
            <p:cNvSpPr>
              <a:spLocks/>
            </p:cNvSpPr>
            <p:nvPr/>
          </p:nvSpPr>
          <p:spPr bwMode="auto">
            <a:xfrm>
              <a:off x="6411913" y="233203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DF00"/>
            </a:solidFill>
            <a:ln w="9525">
              <a:noFill/>
              <a:round/>
              <a:headEnd/>
              <a:tailEnd/>
            </a:ln>
          </p:spPr>
          <p:txBody>
            <a:bodyPr/>
            <a:lstStyle/>
            <a:p>
              <a:endParaRPr lang="en-US"/>
            </a:p>
          </p:txBody>
        </p:sp>
        <p:sp>
          <p:nvSpPr>
            <p:cNvPr id="19651" name="Freeform 395"/>
            <p:cNvSpPr>
              <a:spLocks/>
            </p:cNvSpPr>
            <p:nvPr/>
          </p:nvSpPr>
          <p:spPr bwMode="auto">
            <a:xfrm>
              <a:off x="6411913" y="233203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52" name="Freeform 396"/>
            <p:cNvSpPr>
              <a:spLocks/>
            </p:cNvSpPr>
            <p:nvPr/>
          </p:nvSpPr>
          <p:spPr bwMode="auto">
            <a:xfrm>
              <a:off x="6411913" y="211296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FF8F00"/>
            </a:solidFill>
            <a:ln w="9525">
              <a:noFill/>
              <a:round/>
              <a:headEnd/>
              <a:tailEnd/>
            </a:ln>
          </p:spPr>
          <p:txBody>
            <a:bodyPr/>
            <a:lstStyle/>
            <a:p>
              <a:endParaRPr lang="en-US"/>
            </a:p>
          </p:txBody>
        </p:sp>
        <p:sp>
          <p:nvSpPr>
            <p:cNvPr id="19653" name="Freeform 397"/>
            <p:cNvSpPr>
              <a:spLocks/>
            </p:cNvSpPr>
            <p:nvPr/>
          </p:nvSpPr>
          <p:spPr bwMode="auto">
            <a:xfrm>
              <a:off x="6411913" y="211296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54" name="Freeform 398"/>
            <p:cNvSpPr>
              <a:spLocks/>
            </p:cNvSpPr>
            <p:nvPr/>
          </p:nvSpPr>
          <p:spPr bwMode="auto">
            <a:xfrm>
              <a:off x="6392863" y="30940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50FFAF"/>
            </a:solidFill>
            <a:ln w="9525">
              <a:noFill/>
              <a:round/>
              <a:headEnd/>
              <a:tailEnd/>
            </a:ln>
          </p:spPr>
          <p:txBody>
            <a:bodyPr/>
            <a:lstStyle/>
            <a:p>
              <a:endParaRPr lang="en-US"/>
            </a:p>
          </p:txBody>
        </p:sp>
        <p:sp>
          <p:nvSpPr>
            <p:cNvPr id="19655" name="Freeform 399"/>
            <p:cNvSpPr>
              <a:spLocks/>
            </p:cNvSpPr>
            <p:nvPr/>
          </p:nvSpPr>
          <p:spPr bwMode="auto">
            <a:xfrm>
              <a:off x="6392863" y="30940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56" name="Freeform 400"/>
            <p:cNvSpPr>
              <a:spLocks/>
            </p:cNvSpPr>
            <p:nvPr/>
          </p:nvSpPr>
          <p:spPr bwMode="auto">
            <a:xfrm>
              <a:off x="6392863" y="331311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00EFFF"/>
            </a:solidFill>
            <a:ln w="9525">
              <a:noFill/>
              <a:round/>
              <a:headEnd/>
              <a:tailEnd/>
            </a:ln>
          </p:spPr>
          <p:txBody>
            <a:bodyPr/>
            <a:lstStyle/>
            <a:p>
              <a:endParaRPr lang="en-US"/>
            </a:p>
          </p:txBody>
        </p:sp>
        <p:sp>
          <p:nvSpPr>
            <p:cNvPr id="19657" name="Freeform 401"/>
            <p:cNvSpPr>
              <a:spLocks/>
            </p:cNvSpPr>
            <p:nvPr/>
          </p:nvSpPr>
          <p:spPr bwMode="auto">
            <a:xfrm>
              <a:off x="6392863" y="331311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58" name="Oval 402"/>
            <p:cNvSpPr>
              <a:spLocks noChangeArrowheads="1"/>
            </p:cNvSpPr>
            <p:nvPr/>
          </p:nvSpPr>
          <p:spPr bwMode="auto">
            <a:xfrm>
              <a:off x="6516688" y="1885950"/>
              <a:ext cx="85725" cy="84138"/>
            </a:xfrm>
            <a:prstGeom prst="ellipse">
              <a:avLst/>
            </a:prstGeom>
            <a:solidFill>
              <a:srgbClr val="FF0000"/>
            </a:solidFill>
            <a:ln w="9525">
              <a:noFill/>
              <a:round/>
              <a:headEnd/>
              <a:tailEnd/>
            </a:ln>
          </p:spPr>
          <p:txBody>
            <a:bodyPr/>
            <a:lstStyle/>
            <a:p>
              <a:endParaRPr lang="en-US"/>
            </a:p>
          </p:txBody>
        </p:sp>
        <p:sp>
          <p:nvSpPr>
            <p:cNvPr id="19659" name="Oval 403"/>
            <p:cNvSpPr>
              <a:spLocks noChangeArrowheads="1"/>
            </p:cNvSpPr>
            <p:nvPr/>
          </p:nvSpPr>
          <p:spPr bwMode="auto">
            <a:xfrm>
              <a:off x="6516688" y="1885950"/>
              <a:ext cx="85725" cy="84138"/>
            </a:xfrm>
            <a:prstGeom prst="ellipse">
              <a:avLst/>
            </a:prstGeom>
            <a:noFill/>
            <a:ln w="0">
              <a:solidFill>
                <a:srgbClr val="FF0000"/>
              </a:solidFill>
              <a:round/>
              <a:headEnd/>
              <a:tailEnd/>
            </a:ln>
          </p:spPr>
          <p:txBody>
            <a:bodyPr/>
            <a:lstStyle/>
            <a:p>
              <a:endParaRPr lang="en-US"/>
            </a:p>
          </p:txBody>
        </p:sp>
        <p:sp>
          <p:nvSpPr>
            <p:cNvPr id="19660" name="Freeform 404"/>
            <p:cNvSpPr>
              <a:spLocks/>
            </p:cNvSpPr>
            <p:nvPr/>
          </p:nvSpPr>
          <p:spPr bwMode="auto">
            <a:xfrm>
              <a:off x="6364288" y="237013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FFCF00"/>
            </a:solidFill>
            <a:ln w="9525">
              <a:noFill/>
              <a:round/>
              <a:headEnd/>
              <a:tailEnd/>
            </a:ln>
          </p:spPr>
          <p:txBody>
            <a:bodyPr/>
            <a:lstStyle/>
            <a:p>
              <a:endParaRPr lang="en-US"/>
            </a:p>
          </p:txBody>
        </p:sp>
        <p:sp>
          <p:nvSpPr>
            <p:cNvPr id="19661" name="Freeform 405"/>
            <p:cNvSpPr>
              <a:spLocks/>
            </p:cNvSpPr>
            <p:nvPr/>
          </p:nvSpPr>
          <p:spPr bwMode="auto">
            <a:xfrm>
              <a:off x="6364288" y="237013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62" name="Freeform 406"/>
            <p:cNvSpPr>
              <a:spLocks/>
            </p:cNvSpPr>
            <p:nvPr/>
          </p:nvSpPr>
          <p:spPr bwMode="auto">
            <a:xfrm>
              <a:off x="6345238" y="335121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10FFEF"/>
            </a:solidFill>
            <a:ln w="9525">
              <a:noFill/>
              <a:round/>
              <a:headEnd/>
              <a:tailEnd/>
            </a:ln>
          </p:spPr>
          <p:txBody>
            <a:bodyPr/>
            <a:lstStyle/>
            <a:p>
              <a:endParaRPr lang="en-US"/>
            </a:p>
          </p:txBody>
        </p:sp>
        <p:sp>
          <p:nvSpPr>
            <p:cNvPr id="19663" name="Freeform 407"/>
            <p:cNvSpPr>
              <a:spLocks/>
            </p:cNvSpPr>
            <p:nvPr/>
          </p:nvSpPr>
          <p:spPr bwMode="auto">
            <a:xfrm>
              <a:off x="6345238" y="335121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64" name="Freeform 408"/>
            <p:cNvSpPr>
              <a:spLocks/>
            </p:cNvSpPr>
            <p:nvPr/>
          </p:nvSpPr>
          <p:spPr bwMode="auto">
            <a:xfrm>
              <a:off x="6345238" y="35702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AFFF"/>
            </a:solidFill>
            <a:ln w="9525">
              <a:noFill/>
              <a:round/>
              <a:headEnd/>
              <a:tailEnd/>
            </a:ln>
          </p:spPr>
          <p:txBody>
            <a:bodyPr/>
            <a:lstStyle/>
            <a:p>
              <a:endParaRPr lang="en-US"/>
            </a:p>
          </p:txBody>
        </p:sp>
        <p:sp>
          <p:nvSpPr>
            <p:cNvPr id="19665" name="Freeform 409"/>
            <p:cNvSpPr>
              <a:spLocks/>
            </p:cNvSpPr>
            <p:nvPr/>
          </p:nvSpPr>
          <p:spPr bwMode="auto">
            <a:xfrm>
              <a:off x="6345238" y="35702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66" name="Freeform 410"/>
            <p:cNvSpPr>
              <a:spLocks/>
            </p:cNvSpPr>
            <p:nvPr/>
          </p:nvSpPr>
          <p:spPr bwMode="auto">
            <a:xfrm>
              <a:off x="6335713" y="1866900"/>
              <a:ext cx="171450" cy="246063"/>
            </a:xfrm>
            <a:custGeom>
              <a:avLst/>
              <a:gdLst>
                <a:gd name="T0" fmla="*/ 2147483647 w 108"/>
                <a:gd name="T1" fmla="*/ 2147483647 h 155"/>
                <a:gd name="T2" fmla="*/ 0 w 108"/>
                <a:gd name="T3" fmla="*/ 2147483647 h 155"/>
                <a:gd name="T4" fmla="*/ 2147483647 w 108"/>
                <a:gd name="T5" fmla="*/ 0 h 155"/>
                <a:gd name="T6" fmla="*/ 2147483647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FF4000"/>
            </a:solidFill>
            <a:ln w="9525">
              <a:noFill/>
              <a:round/>
              <a:headEnd/>
              <a:tailEnd/>
            </a:ln>
          </p:spPr>
          <p:txBody>
            <a:bodyPr/>
            <a:lstStyle/>
            <a:p>
              <a:endParaRPr lang="en-US"/>
            </a:p>
          </p:txBody>
        </p:sp>
        <p:sp>
          <p:nvSpPr>
            <p:cNvPr id="19667" name="Freeform 411"/>
            <p:cNvSpPr>
              <a:spLocks/>
            </p:cNvSpPr>
            <p:nvPr/>
          </p:nvSpPr>
          <p:spPr bwMode="auto">
            <a:xfrm>
              <a:off x="6335713" y="1866900"/>
              <a:ext cx="171450" cy="246063"/>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68" name="Freeform 412"/>
            <p:cNvSpPr>
              <a:spLocks/>
            </p:cNvSpPr>
            <p:nvPr/>
          </p:nvSpPr>
          <p:spPr bwMode="auto">
            <a:xfrm>
              <a:off x="6316663" y="284638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8FFF70"/>
            </a:solidFill>
            <a:ln w="9525">
              <a:noFill/>
              <a:round/>
              <a:headEnd/>
              <a:tailEnd/>
            </a:ln>
          </p:spPr>
          <p:txBody>
            <a:bodyPr/>
            <a:lstStyle/>
            <a:p>
              <a:endParaRPr lang="en-US"/>
            </a:p>
          </p:txBody>
        </p:sp>
        <p:sp>
          <p:nvSpPr>
            <p:cNvPr id="19669" name="Freeform 413"/>
            <p:cNvSpPr>
              <a:spLocks/>
            </p:cNvSpPr>
            <p:nvPr/>
          </p:nvSpPr>
          <p:spPr bwMode="auto">
            <a:xfrm>
              <a:off x="6316663" y="284638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70" name="Oval 414"/>
            <p:cNvSpPr>
              <a:spLocks noChangeArrowheads="1"/>
            </p:cNvSpPr>
            <p:nvPr/>
          </p:nvSpPr>
          <p:spPr bwMode="auto">
            <a:xfrm>
              <a:off x="6440488" y="1552575"/>
              <a:ext cx="85725" cy="85725"/>
            </a:xfrm>
            <a:prstGeom prst="ellipse">
              <a:avLst/>
            </a:prstGeom>
            <a:solidFill>
              <a:srgbClr val="FF0000"/>
            </a:solidFill>
            <a:ln w="9525">
              <a:noFill/>
              <a:round/>
              <a:headEnd/>
              <a:tailEnd/>
            </a:ln>
          </p:spPr>
          <p:txBody>
            <a:bodyPr/>
            <a:lstStyle/>
            <a:p>
              <a:endParaRPr lang="en-US"/>
            </a:p>
          </p:txBody>
        </p:sp>
        <p:sp>
          <p:nvSpPr>
            <p:cNvPr id="19671" name="Oval 415"/>
            <p:cNvSpPr>
              <a:spLocks noChangeArrowheads="1"/>
            </p:cNvSpPr>
            <p:nvPr/>
          </p:nvSpPr>
          <p:spPr bwMode="auto">
            <a:xfrm>
              <a:off x="6440488" y="1552575"/>
              <a:ext cx="85725" cy="85725"/>
            </a:xfrm>
            <a:prstGeom prst="ellipse">
              <a:avLst/>
            </a:prstGeom>
            <a:noFill/>
            <a:ln w="0">
              <a:solidFill>
                <a:srgbClr val="FF0000"/>
              </a:solidFill>
              <a:round/>
              <a:headEnd/>
              <a:tailEnd/>
            </a:ln>
          </p:spPr>
          <p:txBody>
            <a:bodyPr/>
            <a:lstStyle/>
            <a:p>
              <a:endParaRPr lang="en-US"/>
            </a:p>
          </p:txBody>
        </p:sp>
        <p:sp>
          <p:nvSpPr>
            <p:cNvPr id="19672" name="Freeform 416"/>
            <p:cNvSpPr>
              <a:spLocks/>
            </p:cNvSpPr>
            <p:nvPr/>
          </p:nvSpPr>
          <p:spPr bwMode="auto">
            <a:xfrm>
              <a:off x="6288088" y="21129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FF8F00"/>
            </a:solidFill>
            <a:ln w="9525">
              <a:noFill/>
              <a:round/>
              <a:headEnd/>
              <a:tailEnd/>
            </a:ln>
          </p:spPr>
          <p:txBody>
            <a:bodyPr/>
            <a:lstStyle/>
            <a:p>
              <a:endParaRPr lang="en-US"/>
            </a:p>
          </p:txBody>
        </p:sp>
        <p:sp>
          <p:nvSpPr>
            <p:cNvPr id="19673" name="Freeform 417"/>
            <p:cNvSpPr>
              <a:spLocks/>
            </p:cNvSpPr>
            <p:nvPr/>
          </p:nvSpPr>
          <p:spPr bwMode="auto">
            <a:xfrm>
              <a:off x="6288088" y="21129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74" name="Freeform 418"/>
            <p:cNvSpPr>
              <a:spLocks/>
            </p:cNvSpPr>
            <p:nvPr/>
          </p:nvSpPr>
          <p:spPr bwMode="auto">
            <a:xfrm>
              <a:off x="6288088" y="1895475"/>
              <a:ext cx="171450" cy="246063"/>
            </a:xfrm>
            <a:custGeom>
              <a:avLst/>
              <a:gdLst>
                <a:gd name="T0" fmla="*/ 0 w 108"/>
                <a:gd name="T1" fmla="*/ 2147483647 h 155"/>
                <a:gd name="T2" fmla="*/ 2147483647 w 108"/>
                <a:gd name="T3" fmla="*/ 2147483647 h 155"/>
                <a:gd name="T4" fmla="*/ 2147483647 w 108"/>
                <a:gd name="T5" fmla="*/ 0 h 155"/>
                <a:gd name="T6" fmla="*/ 0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FF3000"/>
            </a:solidFill>
            <a:ln w="9525">
              <a:noFill/>
              <a:round/>
              <a:headEnd/>
              <a:tailEnd/>
            </a:ln>
          </p:spPr>
          <p:txBody>
            <a:bodyPr/>
            <a:lstStyle/>
            <a:p>
              <a:endParaRPr lang="en-US"/>
            </a:p>
          </p:txBody>
        </p:sp>
        <p:sp>
          <p:nvSpPr>
            <p:cNvPr id="19675" name="Freeform 419"/>
            <p:cNvSpPr>
              <a:spLocks/>
            </p:cNvSpPr>
            <p:nvPr/>
          </p:nvSpPr>
          <p:spPr bwMode="auto">
            <a:xfrm>
              <a:off x="6288088" y="1895475"/>
              <a:ext cx="171450" cy="246063"/>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76" name="Oval 420"/>
            <p:cNvSpPr>
              <a:spLocks noChangeArrowheads="1"/>
            </p:cNvSpPr>
            <p:nvPr/>
          </p:nvSpPr>
          <p:spPr bwMode="auto">
            <a:xfrm>
              <a:off x="6411913" y="3360738"/>
              <a:ext cx="85725" cy="85725"/>
            </a:xfrm>
            <a:prstGeom prst="ellipse">
              <a:avLst/>
            </a:prstGeom>
            <a:solidFill>
              <a:srgbClr val="FF0000"/>
            </a:solidFill>
            <a:ln w="9525">
              <a:noFill/>
              <a:round/>
              <a:headEnd/>
              <a:tailEnd/>
            </a:ln>
          </p:spPr>
          <p:txBody>
            <a:bodyPr/>
            <a:lstStyle/>
            <a:p>
              <a:endParaRPr lang="en-US"/>
            </a:p>
          </p:txBody>
        </p:sp>
        <p:sp>
          <p:nvSpPr>
            <p:cNvPr id="19677" name="Oval 421"/>
            <p:cNvSpPr>
              <a:spLocks noChangeArrowheads="1"/>
            </p:cNvSpPr>
            <p:nvPr/>
          </p:nvSpPr>
          <p:spPr bwMode="auto">
            <a:xfrm>
              <a:off x="6411913" y="3360738"/>
              <a:ext cx="85725" cy="85725"/>
            </a:xfrm>
            <a:prstGeom prst="ellipse">
              <a:avLst/>
            </a:prstGeom>
            <a:noFill/>
            <a:ln w="0">
              <a:solidFill>
                <a:srgbClr val="FF0000"/>
              </a:solidFill>
              <a:round/>
              <a:headEnd/>
              <a:tailEnd/>
            </a:ln>
          </p:spPr>
          <p:txBody>
            <a:bodyPr/>
            <a:lstStyle/>
            <a:p>
              <a:endParaRPr lang="en-US"/>
            </a:p>
          </p:txBody>
        </p:sp>
        <p:sp>
          <p:nvSpPr>
            <p:cNvPr id="19678" name="Freeform 422"/>
            <p:cNvSpPr>
              <a:spLocks/>
            </p:cNvSpPr>
            <p:nvPr/>
          </p:nvSpPr>
          <p:spPr bwMode="auto">
            <a:xfrm>
              <a:off x="6269038" y="309403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50FFAF"/>
            </a:solidFill>
            <a:ln w="9525">
              <a:noFill/>
              <a:round/>
              <a:headEnd/>
              <a:tailEnd/>
            </a:ln>
          </p:spPr>
          <p:txBody>
            <a:bodyPr/>
            <a:lstStyle/>
            <a:p>
              <a:endParaRPr lang="en-US"/>
            </a:p>
          </p:txBody>
        </p:sp>
        <p:sp>
          <p:nvSpPr>
            <p:cNvPr id="19679" name="Freeform 423"/>
            <p:cNvSpPr>
              <a:spLocks/>
            </p:cNvSpPr>
            <p:nvPr/>
          </p:nvSpPr>
          <p:spPr bwMode="auto">
            <a:xfrm>
              <a:off x="6269038" y="309403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80" name="Freeform 424"/>
            <p:cNvSpPr>
              <a:spLocks/>
            </p:cNvSpPr>
            <p:nvPr/>
          </p:nvSpPr>
          <p:spPr bwMode="auto">
            <a:xfrm>
              <a:off x="6269038" y="287496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AFFF50"/>
            </a:solidFill>
            <a:ln w="9525">
              <a:noFill/>
              <a:round/>
              <a:headEnd/>
              <a:tailEnd/>
            </a:ln>
          </p:spPr>
          <p:txBody>
            <a:bodyPr/>
            <a:lstStyle/>
            <a:p>
              <a:endParaRPr lang="en-US"/>
            </a:p>
          </p:txBody>
        </p:sp>
        <p:sp>
          <p:nvSpPr>
            <p:cNvPr id="19681" name="Freeform 425"/>
            <p:cNvSpPr>
              <a:spLocks/>
            </p:cNvSpPr>
            <p:nvPr/>
          </p:nvSpPr>
          <p:spPr bwMode="auto">
            <a:xfrm>
              <a:off x="6269038" y="287496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82" name="Freeform 426"/>
            <p:cNvSpPr>
              <a:spLocks/>
            </p:cNvSpPr>
            <p:nvPr/>
          </p:nvSpPr>
          <p:spPr bwMode="auto">
            <a:xfrm>
              <a:off x="6240463" y="21415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7000"/>
            </a:solidFill>
            <a:ln w="9525">
              <a:noFill/>
              <a:round/>
              <a:headEnd/>
              <a:tailEnd/>
            </a:ln>
          </p:spPr>
          <p:txBody>
            <a:bodyPr/>
            <a:lstStyle/>
            <a:p>
              <a:endParaRPr lang="en-US"/>
            </a:p>
          </p:txBody>
        </p:sp>
        <p:sp>
          <p:nvSpPr>
            <p:cNvPr id="19683" name="Freeform 427"/>
            <p:cNvSpPr>
              <a:spLocks/>
            </p:cNvSpPr>
            <p:nvPr/>
          </p:nvSpPr>
          <p:spPr bwMode="auto">
            <a:xfrm>
              <a:off x="6240463" y="21415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84" name="Freeform 428"/>
            <p:cNvSpPr>
              <a:spLocks/>
            </p:cNvSpPr>
            <p:nvPr/>
          </p:nvSpPr>
          <p:spPr bwMode="auto">
            <a:xfrm>
              <a:off x="6240463" y="23701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FFCF00"/>
            </a:solidFill>
            <a:ln w="9525">
              <a:noFill/>
              <a:round/>
              <a:headEnd/>
              <a:tailEnd/>
            </a:ln>
          </p:spPr>
          <p:txBody>
            <a:bodyPr/>
            <a:lstStyle/>
            <a:p>
              <a:endParaRPr lang="en-US"/>
            </a:p>
          </p:txBody>
        </p:sp>
        <p:sp>
          <p:nvSpPr>
            <p:cNvPr id="19685" name="Freeform 429"/>
            <p:cNvSpPr>
              <a:spLocks/>
            </p:cNvSpPr>
            <p:nvPr/>
          </p:nvSpPr>
          <p:spPr bwMode="auto">
            <a:xfrm>
              <a:off x="6240463" y="23701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86" name="Freeform 430"/>
            <p:cNvSpPr>
              <a:spLocks/>
            </p:cNvSpPr>
            <p:nvPr/>
          </p:nvSpPr>
          <p:spPr bwMode="auto">
            <a:xfrm>
              <a:off x="6223000" y="3122613"/>
              <a:ext cx="169863"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29" y="0"/>
                  </a:lnTo>
                  <a:lnTo>
                    <a:pt x="0" y="162"/>
                  </a:lnTo>
                  <a:close/>
                </a:path>
              </a:pathLst>
            </a:custGeom>
            <a:solidFill>
              <a:srgbClr val="60FF9F"/>
            </a:solidFill>
            <a:ln w="9525">
              <a:noFill/>
              <a:round/>
              <a:headEnd/>
              <a:tailEnd/>
            </a:ln>
          </p:spPr>
          <p:txBody>
            <a:bodyPr/>
            <a:lstStyle/>
            <a:p>
              <a:endParaRPr lang="en-US"/>
            </a:p>
          </p:txBody>
        </p:sp>
        <p:sp>
          <p:nvSpPr>
            <p:cNvPr id="19687" name="Freeform 431"/>
            <p:cNvSpPr>
              <a:spLocks/>
            </p:cNvSpPr>
            <p:nvPr/>
          </p:nvSpPr>
          <p:spPr bwMode="auto">
            <a:xfrm>
              <a:off x="6223000" y="3122613"/>
              <a:ext cx="169863"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88" name="Freeform 432"/>
            <p:cNvSpPr>
              <a:spLocks/>
            </p:cNvSpPr>
            <p:nvPr/>
          </p:nvSpPr>
          <p:spPr bwMode="auto">
            <a:xfrm>
              <a:off x="6223000" y="3351213"/>
              <a:ext cx="169863"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10FFEF"/>
            </a:solidFill>
            <a:ln w="9525">
              <a:noFill/>
              <a:round/>
              <a:headEnd/>
              <a:tailEnd/>
            </a:ln>
          </p:spPr>
          <p:txBody>
            <a:bodyPr/>
            <a:lstStyle/>
            <a:p>
              <a:endParaRPr lang="en-US"/>
            </a:p>
          </p:txBody>
        </p:sp>
        <p:sp>
          <p:nvSpPr>
            <p:cNvPr id="19689" name="Freeform 433"/>
            <p:cNvSpPr>
              <a:spLocks/>
            </p:cNvSpPr>
            <p:nvPr/>
          </p:nvSpPr>
          <p:spPr bwMode="auto">
            <a:xfrm>
              <a:off x="6223000" y="3351213"/>
              <a:ext cx="169863"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90" name="Oval 434"/>
            <p:cNvSpPr>
              <a:spLocks noChangeArrowheads="1"/>
            </p:cNvSpPr>
            <p:nvPr/>
          </p:nvSpPr>
          <p:spPr bwMode="auto">
            <a:xfrm>
              <a:off x="6326188" y="3313113"/>
              <a:ext cx="85725" cy="85725"/>
            </a:xfrm>
            <a:prstGeom prst="ellipse">
              <a:avLst/>
            </a:prstGeom>
            <a:solidFill>
              <a:srgbClr val="FF0000"/>
            </a:solidFill>
            <a:ln w="9525">
              <a:noFill/>
              <a:round/>
              <a:headEnd/>
              <a:tailEnd/>
            </a:ln>
          </p:spPr>
          <p:txBody>
            <a:bodyPr/>
            <a:lstStyle/>
            <a:p>
              <a:endParaRPr lang="en-US"/>
            </a:p>
          </p:txBody>
        </p:sp>
        <p:sp>
          <p:nvSpPr>
            <p:cNvPr id="19691" name="Oval 435"/>
            <p:cNvSpPr>
              <a:spLocks noChangeArrowheads="1"/>
            </p:cNvSpPr>
            <p:nvPr/>
          </p:nvSpPr>
          <p:spPr bwMode="auto">
            <a:xfrm>
              <a:off x="6326188" y="3313113"/>
              <a:ext cx="85725" cy="85725"/>
            </a:xfrm>
            <a:prstGeom prst="ellipse">
              <a:avLst/>
            </a:prstGeom>
            <a:noFill/>
            <a:ln w="0">
              <a:solidFill>
                <a:srgbClr val="FF0000"/>
              </a:solidFill>
              <a:round/>
              <a:headEnd/>
              <a:tailEnd/>
            </a:ln>
          </p:spPr>
          <p:txBody>
            <a:bodyPr/>
            <a:lstStyle/>
            <a:p>
              <a:endParaRPr lang="en-US"/>
            </a:p>
          </p:txBody>
        </p:sp>
        <p:sp>
          <p:nvSpPr>
            <p:cNvPr id="19692" name="Freeform 436"/>
            <p:cNvSpPr>
              <a:spLocks/>
            </p:cNvSpPr>
            <p:nvPr/>
          </p:nvSpPr>
          <p:spPr bwMode="auto">
            <a:xfrm>
              <a:off x="6194425" y="2398713"/>
              <a:ext cx="169863"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29" y="0"/>
                  </a:lnTo>
                  <a:lnTo>
                    <a:pt x="0" y="156"/>
                  </a:lnTo>
                  <a:close/>
                </a:path>
              </a:pathLst>
            </a:custGeom>
            <a:solidFill>
              <a:srgbClr val="FFAF00"/>
            </a:solidFill>
            <a:ln w="9525">
              <a:noFill/>
              <a:round/>
              <a:headEnd/>
              <a:tailEnd/>
            </a:ln>
          </p:spPr>
          <p:txBody>
            <a:bodyPr/>
            <a:lstStyle/>
            <a:p>
              <a:endParaRPr lang="en-US"/>
            </a:p>
          </p:txBody>
        </p:sp>
        <p:sp>
          <p:nvSpPr>
            <p:cNvPr id="19693" name="Freeform 437"/>
            <p:cNvSpPr>
              <a:spLocks/>
            </p:cNvSpPr>
            <p:nvPr/>
          </p:nvSpPr>
          <p:spPr bwMode="auto">
            <a:xfrm>
              <a:off x="6194425" y="2398713"/>
              <a:ext cx="169863"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94" name="Freeform 438"/>
            <p:cNvSpPr>
              <a:spLocks/>
            </p:cNvSpPr>
            <p:nvPr/>
          </p:nvSpPr>
          <p:spPr bwMode="auto">
            <a:xfrm>
              <a:off x="6194425" y="2617788"/>
              <a:ext cx="169863"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18"/>
                  </a:lnTo>
                  <a:lnTo>
                    <a:pt x="107" y="0"/>
                  </a:lnTo>
                  <a:lnTo>
                    <a:pt x="77" y="162"/>
                  </a:lnTo>
                  <a:close/>
                </a:path>
              </a:pathLst>
            </a:custGeom>
            <a:solidFill>
              <a:srgbClr val="EFFF10"/>
            </a:solidFill>
            <a:ln w="9525">
              <a:noFill/>
              <a:round/>
              <a:headEnd/>
              <a:tailEnd/>
            </a:ln>
          </p:spPr>
          <p:txBody>
            <a:bodyPr/>
            <a:lstStyle/>
            <a:p>
              <a:endParaRPr lang="en-US"/>
            </a:p>
          </p:txBody>
        </p:sp>
        <p:sp>
          <p:nvSpPr>
            <p:cNvPr id="19695" name="Freeform 439"/>
            <p:cNvSpPr>
              <a:spLocks/>
            </p:cNvSpPr>
            <p:nvPr/>
          </p:nvSpPr>
          <p:spPr bwMode="auto">
            <a:xfrm>
              <a:off x="6194425" y="2617788"/>
              <a:ext cx="169863"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96" name="Freeform 440"/>
            <p:cNvSpPr>
              <a:spLocks/>
            </p:cNvSpPr>
            <p:nvPr/>
          </p:nvSpPr>
          <p:spPr bwMode="auto">
            <a:xfrm>
              <a:off x="6165850" y="1895475"/>
              <a:ext cx="169863" cy="246063"/>
            </a:xfrm>
            <a:custGeom>
              <a:avLst/>
              <a:gdLst>
                <a:gd name="T0" fmla="*/ 2147483647 w 107"/>
                <a:gd name="T1" fmla="*/ 2147483647 h 155"/>
                <a:gd name="T2" fmla="*/ 0 w 107"/>
                <a:gd name="T3" fmla="*/ 2147483647 h 155"/>
                <a:gd name="T4" fmla="*/ 2147483647 w 107"/>
                <a:gd name="T5" fmla="*/ 0 h 155"/>
                <a:gd name="T6" fmla="*/ 2147483647 w 107"/>
                <a:gd name="T7" fmla="*/ 2147483647 h 155"/>
                <a:gd name="T8" fmla="*/ 0 60000 65536"/>
                <a:gd name="T9" fmla="*/ 0 60000 65536"/>
                <a:gd name="T10" fmla="*/ 0 60000 65536"/>
                <a:gd name="T11" fmla="*/ 0 60000 65536"/>
                <a:gd name="T12" fmla="*/ 0 w 107"/>
                <a:gd name="T13" fmla="*/ 0 h 155"/>
                <a:gd name="T14" fmla="*/ 107 w 107"/>
                <a:gd name="T15" fmla="*/ 155 h 155"/>
              </a:gdLst>
              <a:ahLst/>
              <a:cxnLst>
                <a:cxn ang="T8">
                  <a:pos x="T0" y="T1"/>
                </a:cxn>
                <a:cxn ang="T9">
                  <a:pos x="T2" y="T3"/>
                </a:cxn>
                <a:cxn ang="T10">
                  <a:pos x="T4" y="T5"/>
                </a:cxn>
                <a:cxn ang="T11">
                  <a:pos x="T6" y="T7"/>
                </a:cxn>
              </a:cxnLst>
              <a:rect l="T12" t="T13" r="T14" b="T15"/>
              <a:pathLst>
                <a:path w="107" h="155">
                  <a:moveTo>
                    <a:pt x="77" y="155"/>
                  </a:moveTo>
                  <a:lnTo>
                    <a:pt x="0" y="18"/>
                  </a:lnTo>
                  <a:lnTo>
                    <a:pt x="107" y="0"/>
                  </a:lnTo>
                  <a:lnTo>
                    <a:pt x="77" y="155"/>
                  </a:lnTo>
                  <a:close/>
                </a:path>
              </a:pathLst>
            </a:custGeom>
            <a:solidFill>
              <a:srgbClr val="FF3000"/>
            </a:solidFill>
            <a:ln w="9525">
              <a:noFill/>
              <a:round/>
              <a:headEnd/>
              <a:tailEnd/>
            </a:ln>
          </p:spPr>
          <p:txBody>
            <a:bodyPr/>
            <a:lstStyle/>
            <a:p>
              <a:endParaRPr lang="en-US"/>
            </a:p>
          </p:txBody>
        </p:sp>
        <p:sp>
          <p:nvSpPr>
            <p:cNvPr id="19697" name="Freeform 441"/>
            <p:cNvSpPr>
              <a:spLocks/>
            </p:cNvSpPr>
            <p:nvPr/>
          </p:nvSpPr>
          <p:spPr bwMode="auto">
            <a:xfrm>
              <a:off x="6165850" y="1895475"/>
              <a:ext cx="169863" cy="246063"/>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98" name="Oval 442"/>
            <p:cNvSpPr>
              <a:spLocks noChangeArrowheads="1"/>
            </p:cNvSpPr>
            <p:nvPr/>
          </p:nvSpPr>
          <p:spPr bwMode="auto">
            <a:xfrm>
              <a:off x="6288088" y="1809750"/>
              <a:ext cx="85725" cy="85725"/>
            </a:xfrm>
            <a:prstGeom prst="ellipse">
              <a:avLst/>
            </a:prstGeom>
            <a:solidFill>
              <a:srgbClr val="FF0000"/>
            </a:solidFill>
            <a:ln w="9525">
              <a:noFill/>
              <a:round/>
              <a:headEnd/>
              <a:tailEnd/>
            </a:ln>
          </p:spPr>
          <p:txBody>
            <a:bodyPr/>
            <a:lstStyle/>
            <a:p>
              <a:endParaRPr lang="en-US"/>
            </a:p>
          </p:txBody>
        </p:sp>
        <p:sp>
          <p:nvSpPr>
            <p:cNvPr id="19699" name="Oval 443"/>
            <p:cNvSpPr>
              <a:spLocks noChangeArrowheads="1"/>
            </p:cNvSpPr>
            <p:nvPr/>
          </p:nvSpPr>
          <p:spPr bwMode="auto">
            <a:xfrm>
              <a:off x="6288088" y="1809750"/>
              <a:ext cx="85725" cy="85725"/>
            </a:xfrm>
            <a:prstGeom prst="ellipse">
              <a:avLst/>
            </a:prstGeom>
            <a:noFill/>
            <a:ln w="0">
              <a:solidFill>
                <a:srgbClr val="FF0000"/>
              </a:solidFill>
              <a:round/>
              <a:headEnd/>
              <a:tailEnd/>
            </a:ln>
          </p:spPr>
          <p:txBody>
            <a:bodyPr/>
            <a:lstStyle/>
            <a:p>
              <a:endParaRPr lang="en-US"/>
            </a:p>
          </p:txBody>
        </p:sp>
        <p:sp>
          <p:nvSpPr>
            <p:cNvPr id="19700" name="Freeform 444"/>
            <p:cNvSpPr>
              <a:spLocks/>
            </p:cNvSpPr>
            <p:nvPr/>
          </p:nvSpPr>
          <p:spPr bwMode="auto">
            <a:xfrm>
              <a:off x="6146800" y="2646363"/>
              <a:ext cx="169863"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30" y="0"/>
                  </a:lnTo>
                  <a:lnTo>
                    <a:pt x="0" y="162"/>
                  </a:lnTo>
                  <a:close/>
                </a:path>
              </a:pathLst>
            </a:custGeom>
            <a:solidFill>
              <a:srgbClr val="FFFF00"/>
            </a:solidFill>
            <a:ln w="9525">
              <a:noFill/>
              <a:round/>
              <a:headEnd/>
              <a:tailEnd/>
            </a:ln>
          </p:spPr>
          <p:txBody>
            <a:bodyPr/>
            <a:lstStyle/>
            <a:p>
              <a:endParaRPr lang="en-US"/>
            </a:p>
          </p:txBody>
        </p:sp>
        <p:sp>
          <p:nvSpPr>
            <p:cNvPr id="19701" name="Freeform 445"/>
            <p:cNvSpPr>
              <a:spLocks/>
            </p:cNvSpPr>
            <p:nvPr/>
          </p:nvSpPr>
          <p:spPr bwMode="auto">
            <a:xfrm>
              <a:off x="6146800" y="2646363"/>
              <a:ext cx="169863"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702" name="Freeform 446"/>
            <p:cNvSpPr>
              <a:spLocks/>
            </p:cNvSpPr>
            <p:nvPr/>
          </p:nvSpPr>
          <p:spPr bwMode="auto">
            <a:xfrm>
              <a:off x="6146800" y="2874963"/>
              <a:ext cx="169863"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AFFF50"/>
            </a:solidFill>
            <a:ln w="9525">
              <a:noFill/>
              <a:round/>
              <a:headEnd/>
              <a:tailEnd/>
            </a:ln>
          </p:spPr>
          <p:txBody>
            <a:bodyPr/>
            <a:lstStyle/>
            <a:p>
              <a:endParaRPr lang="en-US"/>
            </a:p>
          </p:txBody>
        </p:sp>
        <p:sp>
          <p:nvSpPr>
            <p:cNvPr id="19703" name="Freeform 447"/>
            <p:cNvSpPr>
              <a:spLocks/>
            </p:cNvSpPr>
            <p:nvPr/>
          </p:nvSpPr>
          <p:spPr bwMode="auto">
            <a:xfrm>
              <a:off x="6146800" y="2874963"/>
              <a:ext cx="169863"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04" name="Freeform 448"/>
            <p:cNvSpPr>
              <a:spLocks/>
            </p:cNvSpPr>
            <p:nvPr/>
          </p:nvSpPr>
          <p:spPr bwMode="auto">
            <a:xfrm>
              <a:off x="6118225" y="1924050"/>
              <a:ext cx="169863" cy="255588"/>
            </a:xfrm>
            <a:custGeom>
              <a:avLst/>
              <a:gdLst>
                <a:gd name="T0" fmla="*/ 0 w 107"/>
                <a:gd name="T1" fmla="*/ 2147483647 h 161"/>
                <a:gd name="T2" fmla="*/ 2147483647 w 107"/>
                <a:gd name="T3" fmla="*/ 2147483647 h 161"/>
                <a:gd name="T4" fmla="*/ 2147483647 w 107"/>
                <a:gd name="T5" fmla="*/ 0 h 161"/>
                <a:gd name="T6" fmla="*/ 0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0" y="161"/>
                  </a:moveTo>
                  <a:lnTo>
                    <a:pt x="107" y="137"/>
                  </a:lnTo>
                  <a:lnTo>
                    <a:pt x="30" y="0"/>
                  </a:lnTo>
                  <a:lnTo>
                    <a:pt x="0" y="161"/>
                  </a:lnTo>
                  <a:close/>
                </a:path>
              </a:pathLst>
            </a:custGeom>
            <a:solidFill>
              <a:srgbClr val="FF1000"/>
            </a:solidFill>
            <a:ln w="9525">
              <a:noFill/>
              <a:round/>
              <a:headEnd/>
              <a:tailEnd/>
            </a:ln>
          </p:spPr>
          <p:txBody>
            <a:bodyPr/>
            <a:lstStyle/>
            <a:p>
              <a:endParaRPr lang="en-US"/>
            </a:p>
          </p:txBody>
        </p:sp>
        <p:sp>
          <p:nvSpPr>
            <p:cNvPr id="19705" name="Freeform 449"/>
            <p:cNvSpPr>
              <a:spLocks/>
            </p:cNvSpPr>
            <p:nvPr/>
          </p:nvSpPr>
          <p:spPr bwMode="auto">
            <a:xfrm>
              <a:off x="6118225" y="1924050"/>
              <a:ext cx="169863" cy="255588"/>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706" name="Freeform 450"/>
            <p:cNvSpPr>
              <a:spLocks/>
            </p:cNvSpPr>
            <p:nvPr/>
          </p:nvSpPr>
          <p:spPr bwMode="auto">
            <a:xfrm>
              <a:off x="6118225" y="2141538"/>
              <a:ext cx="169863"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FF7000"/>
            </a:solidFill>
            <a:ln w="9525">
              <a:noFill/>
              <a:round/>
              <a:headEnd/>
              <a:tailEnd/>
            </a:ln>
          </p:spPr>
          <p:txBody>
            <a:bodyPr/>
            <a:lstStyle/>
            <a:p>
              <a:endParaRPr lang="en-US"/>
            </a:p>
          </p:txBody>
        </p:sp>
        <p:sp>
          <p:nvSpPr>
            <p:cNvPr id="19707" name="Freeform 451"/>
            <p:cNvSpPr>
              <a:spLocks/>
            </p:cNvSpPr>
            <p:nvPr/>
          </p:nvSpPr>
          <p:spPr bwMode="auto">
            <a:xfrm>
              <a:off x="6118225" y="2141538"/>
              <a:ext cx="169863"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08" name="Freeform 452"/>
            <p:cNvSpPr>
              <a:spLocks/>
            </p:cNvSpPr>
            <p:nvPr/>
          </p:nvSpPr>
          <p:spPr bwMode="auto">
            <a:xfrm>
              <a:off x="6099175" y="3122613"/>
              <a:ext cx="169863"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24"/>
                  </a:lnTo>
                  <a:lnTo>
                    <a:pt x="107" y="0"/>
                  </a:lnTo>
                  <a:lnTo>
                    <a:pt x="78" y="162"/>
                  </a:lnTo>
                  <a:close/>
                </a:path>
              </a:pathLst>
            </a:custGeom>
            <a:solidFill>
              <a:srgbClr val="60FF9F"/>
            </a:solidFill>
            <a:ln w="9525">
              <a:noFill/>
              <a:round/>
              <a:headEnd/>
              <a:tailEnd/>
            </a:ln>
          </p:spPr>
          <p:txBody>
            <a:bodyPr/>
            <a:lstStyle/>
            <a:p>
              <a:endParaRPr lang="en-US"/>
            </a:p>
          </p:txBody>
        </p:sp>
        <p:sp>
          <p:nvSpPr>
            <p:cNvPr id="19709" name="Freeform 453"/>
            <p:cNvSpPr>
              <a:spLocks/>
            </p:cNvSpPr>
            <p:nvPr/>
          </p:nvSpPr>
          <p:spPr bwMode="auto">
            <a:xfrm>
              <a:off x="6099175" y="3122613"/>
              <a:ext cx="169863"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10" name="Freeform 454"/>
            <p:cNvSpPr>
              <a:spLocks/>
            </p:cNvSpPr>
            <p:nvPr/>
          </p:nvSpPr>
          <p:spPr bwMode="auto">
            <a:xfrm>
              <a:off x="6099175" y="2903538"/>
              <a:ext cx="169863"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30" y="0"/>
                  </a:lnTo>
                  <a:lnTo>
                    <a:pt x="0" y="162"/>
                  </a:lnTo>
                  <a:close/>
                </a:path>
              </a:pathLst>
            </a:custGeom>
            <a:solidFill>
              <a:srgbClr val="BFFF40"/>
            </a:solidFill>
            <a:ln w="9525">
              <a:noFill/>
              <a:round/>
              <a:headEnd/>
              <a:tailEnd/>
            </a:ln>
          </p:spPr>
          <p:txBody>
            <a:bodyPr/>
            <a:lstStyle/>
            <a:p>
              <a:endParaRPr lang="en-US"/>
            </a:p>
          </p:txBody>
        </p:sp>
        <p:sp>
          <p:nvSpPr>
            <p:cNvPr id="19711" name="Freeform 455"/>
            <p:cNvSpPr>
              <a:spLocks/>
            </p:cNvSpPr>
            <p:nvPr/>
          </p:nvSpPr>
          <p:spPr bwMode="auto">
            <a:xfrm>
              <a:off x="6099175" y="2903538"/>
              <a:ext cx="169863"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712" name="Oval 456"/>
            <p:cNvSpPr>
              <a:spLocks noChangeArrowheads="1"/>
            </p:cNvSpPr>
            <p:nvPr/>
          </p:nvSpPr>
          <p:spPr bwMode="auto">
            <a:xfrm>
              <a:off x="6223000" y="3141663"/>
              <a:ext cx="84138" cy="85725"/>
            </a:xfrm>
            <a:prstGeom prst="ellipse">
              <a:avLst/>
            </a:prstGeom>
            <a:solidFill>
              <a:srgbClr val="FF0000"/>
            </a:solidFill>
            <a:ln w="9525">
              <a:noFill/>
              <a:round/>
              <a:headEnd/>
              <a:tailEnd/>
            </a:ln>
          </p:spPr>
          <p:txBody>
            <a:bodyPr/>
            <a:lstStyle/>
            <a:p>
              <a:endParaRPr lang="en-US"/>
            </a:p>
          </p:txBody>
        </p:sp>
        <p:sp>
          <p:nvSpPr>
            <p:cNvPr id="19713" name="Oval 457"/>
            <p:cNvSpPr>
              <a:spLocks noChangeArrowheads="1"/>
            </p:cNvSpPr>
            <p:nvPr/>
          </p:nvSpPr>
          <p:spPr bwMode="auto">
            <a:xfrm>
              <a:off x="6223000" y="3141663"/>
              <a:ext cx="84138" cy="85725"/>
            </a:xfrm>
            <a:prstGeom prst="ellipse">
              <a:avLst/>
            </a:prstGeom>
            <a:noFill/>
            <a:ln w="0">
              <a:solidFill>
                <a:srgbClr val="FF0000"/>
              </a:solidFill>
              <a:round/>
              <a:headEnd/>
              <a:tailEnd/>
            </a:ln>
          </p:spPr>
          <p:txBody>
            <a:bodyPr/>
            <a:lstStyle/>
            <a:p>
              <a:endParaRPr lang="en-US"/>
            </a:p>
          </p:txBody>
        </p:sp>
        <p:sp>
          <p:nvSpPr>
            <p:cNvPr id="19714" name="Freeform 458"/>
            <p:cNvSpPr>
              <a:spLocks/>
            </p:cNvSpPr>
            <p:nvPr/>
          </p:nvSpPr>
          <p:spPr bwMode="auto">
            <a:xfrm>
              <a:off x="6070600" y="2179638"/>
              <a:ext cx="169863"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FF6000"/>
            </a:solidFill>
            <a:ln w="9525">
              <a:noFill/>
              <a:round/>
              <a:headEnd/>
              <a:tailEnd/>
            </a:ln>
          </p:spPr>
          <p:txBody>
            <a:bodyPr/>
            <a:lstStyle/>
            <a:p>
              <a:endParaRPr lang="en-US"/>
            </a:p>
          </p:txBody>
        </p:sp>
        <p:sp>
          <p:nvSpPr>
            <p:cNvPr id="19715" name="Freeform 459"/>
            <p:cNvSpPr>
              <a:spLocks/>
            </p:cNvSpPr>
            <p:nvPr/>
          </p:nvSpPr>
          <p:spPr bwMode="auto">
            <a:xfrm>
              <a:off x="6070600" y="2179638"/>
              <a:ext cx="169863"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716" name="Freeform 460"/>
            <p:cNvSpPr>
              <a:spLocks/>
            </p:cNvSpPr>
            <p:nvPr/>
          </p:nvSpPr>
          <p:spPr bwMode="auto">
            <a:xfrm>
              <a:off x="6070600" y="2398713"/>
              <a:ext cx="169863"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8" y="156"/>
                  </a:moveTo>
                  <a:lnTo>
                    <a:pt x="0" y="18"/>
                  </a:lnTo>
                  <a:lnTo>
                    <a:pt x="107" y="0"/>
                  </a:lnTo>
                  <a:lnTo>
                    <a:pt x="78" y="156"/>
                  </a:lnTo>
                  <a:close/>
                </a:path>
              </a:pathLst>
            </a:custGeom>
            <a:solidFill>
              <a:srgbClr val="FFAF00"/>
            </a:solidFill>
            <a:ln w="9525">
              <a:noFill/>
              <a:round/>
              <a:headEnd/>
              <a:tailEnd/>
            </a:ln>
          </p:spPr>
          <p:txBody>
            <a:bodyPr/>
            <a:lstStyle/>
            <a:p>
              <a:endParaRPr lang="en-US"/>
            </a:p>
          </p:txBody>
        </p:sp>
        <p:sp>
          <p:nvSpPr>
            <p:cNvPr id="19717" name="Freeform 461"/>
            <p:cNvSpPr>
              <a:spLocks/>
            </p:cNvSpPr>
            <p:nvPr/>
          </p:nvSpPr>
          <p:spPr bwMode="auto">
            <a:xfrm>
              <a:off x="6070600" y="2398713"/>
              <a:ext cx="169863"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18" name="Freeform 462"/>
            <p:cNvSpPr>
              <a:spLocks/>
            </p:cNvSpPr>
            <p:nvPr/>
          </p:nvSpPr>
          <p:spPr bwMode="auto">
            <a:xfrm>
              <a:off x="6022975" y="26463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FF00"/>
            </a:solidFill>
            <a:ln w="9525">
              <a:noFill/>
              <a:round/>
              <a:headEnd/>
              <a:tailEnd/>
            </a:ln>
          </p:spPr>
          <p:txBody>
            <a:bodyPr/>
            <a:lstStyle/>
            <a:p>
              <a:endParaRPr lang="en-US"/>
            </a:p>
          </p:txBody>
        </p:sp>
        <p:sp>
          <p:nvSpPr>
            <p:cNvPr id="19719" name="Freeform 463"/>
            <p:cNvSpPr>
              <a:spLocks/>
            </p:cNvSpPr>
            <p:nvPr/>
          </p:nvSpPr>
          <p:spPr bwMode="auto">
            <a:xfrm>
              <a:off x="6022975" y="26463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20" name="Freeform 464"/>
            <p:cNvSpPr>
              <a:spLocks/>
            </p:cNvSpPr>
            <p:nvPr/>
          </p:nvSpPr>
          <p:spPr bwMode="auto">
            <a:xfrm>
              <a:off x="6022975" y="24272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FF9F00"/>
            </a:solidFill>
            <a:ln w="9525">
              <a:noFill/>
              <a:round/>
              <a:headEnd/>
              <a:tailEnd/>
            </a:ln>
          </p:spPr>
          <p:txBody>
            <a:bodyPr/>
            <a:lstStyle/>
            <a:p>
              <a:endParaRPr lang="en-US"/>
            </a:p>
          </p:txBody>
        </p:sp>
        <p:sp>
          <p:nvSpPr>
            <p:cNvPr id="19721" name="Freeform 465"/>
            <p:cNvSpPr>
              <a:spLocks/>
            </p:cNvSpPr>
            <p:nvPr/>
          </p:nvSpPr>
          <p:spPr bwMode="auto">
            <a:xfrm>
              <a:off x="6022975" y="24272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722" name="Oval 466"/>
            <p:cNvSpPr>
              <a:spLocks noChangeArrowheads="1"/>
            </p:cNvSpPr>
            <p:nvPr/>
          </p:nvSpPr>
          <p:spPr bwMode="auto">
            <a:xfrm>
              <a:off x="6127750" y="2055813"/>
              <a:ext cx="85725" cy="85725"/>
            </a:xfrm>
            <a:prstGeom prst="ellipse">
              <a:avLst/>
            </a:prstGeom>
            <a:solidFill>
              <a:srgbClr val="FF0000"/>
            </a:solidFill>
            <a:ln w="9525">
              <a:noFill/>
              <a:round/>
              <a:headEnd/>
              <a:tailEnd/>
            </a:ln>
          </p:spPr>
          <p:txBody>
            <a:bodyPr/>
            <a:lstStyle/>
            <a:p>
              <a:endParaRPr lang="en-US"/>
            </a:p>
          </p:txBody>
        </p:sp>
        <p:sp>
          <p:nvSpPr>
            <p:cNvPr id="19723" name="Oval 467"/>
            <p:cNvSpPr>
              <a:spLocks noChangeArrowheads="1"/>
            </p:cNvSpPr>
            <p:nvPr/>
          </p:nvSpPr>
          <p:spPr bwMode="auto">
            <a:xfrm>
              <a:off x="6127750" y="2055813"/>
              <a:ext cx="85725" cy="85725"/>
            </a:xfrm>
            <a:prstGeom prst="ellipse">
              <a:avLst/>
            </a:prstGeom>
            <a:noFill/>
            <a:ln w="0">
              <a:solidFill>
                <a:srgbClr val="FF0000"/>
              </a:solidFill>
              <a:round/>
              <a:headEnd/>
              <a:tailEnd/>
            </a:ln>
          </p:spPr>
          <p:txBody>
            <a:bodyPr/>
            <a:lstStyle/>
            <a:p>
              <a:endParaRPr lang="en-US"/>
            </a:p>
          </p:txBody>
        </p:sp>
        <p:sp>
          <p:nvSpPr>
            <p:cNvPr id="19724" name="Oval 468"/>
            <p:cNvSpPr>
              <a:spLocks noChangeArrowheads="1"/>
            </p:cNvSpPr>
            <p:nvPr/>
          </p:nvSpPr>
          <p:spPr bwMode="auto">
            <a:xfrm>
              <a:off x="6099175" y="1970088"/>
              <a:ext cx="85725" cy="85725"/>
            </a:xfrm>
            <a:prstGeom prst="ellipse">
              <a:avLst/>
            </a:prstGeom>
            <a:solidFill>
              <a:srgbClr val="FF0000"/>
            </a:solidFill>
            <a:ln w="9525">
              <a:noFill/>
              <a:round/>
              <a:headEnd/>
              <a:tailEnd/>
            </a:ln>
          </p:spPr>
          <p:txBody>
            <a:bodyPr/>
            <a:lstStyle/>
            <a:p>
              <a:endParaRPr lang="en-US"/>
            </a:p>
          </p:txBody>
        </p:sp>
        <p:sp>
          <p:nvSpPr>
            <p:cNvPr id="19725" name="Oval 469"/>
            <p:cNvSpPr>
              <a:spLocks noChangeArrowheads="1"/>
            </p:cNvSpPr>
            <p:nvPr/>
          </p:nvSpPr>
          <p:spPr bwMode="auto">
            <a:xfrm>
              <a:off x="6099175" y="1970088"/>
              <a:ext cx="85725" cy="85725"/>
            </a:xfrm>
            <a:prstGeom prst="ellipse">
              <a:avLst/>
            </a:prstGeom>
            <a:noFill/>
            <a:ln w="0">
              <a:solidFill>
                <a:srgbClr val="FF0000"/>
              </a:solidFill>
              <a:round/>
              <a:headEnd/>
              <a:tailEnd/>
            </a:ln>
          </p:spPr>
          <p:txBody>
            <a:bodyPr/>
            <a:lstStyle/>
            <a:p>
              <a:endParaRPr lang="en-US"/>
            </a:p>
          </p:txBody>
        </p:sp>
        <p:sp>
          <p:nvSpPr>
            <p:cNvPr id="19726" name="Freeform 470"/>
            <p:cNvSpPr>
              <a:spLocks/>
            </p:cNvSpPr>
            <p:nvPr/>
          </p:nvSpPr>
          <p:spPr bwMode="auto">
            <a:xfrm>
              <a:off x="5994400" y="1924050"/>
              <a:ext cx="171450" cy="255588"/>
            </a:xfrm>
            <a:custGeom>
              <a:avLst/>
              <a:gdLst>
                <a:gd name="T0" fmla="*/ 2147483647 w 108"/>
                <a:gd name="T1" fmla="*/ 2147483647 h 161"/>
                <a:gd name="T2" fmla="*/ 0 w 108"/>
                <a:gd name="T3" fmla="*/ 2147483647 h 161"/>
                <a:gd name="T4" fmla="*/ 2147483647 w 108"/>
                <a:gd name="T5" fmla="*/ 0 h 161"/>
                <a:gd name="T6" fmla="*/ 2147483647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78" y="161"/>
                  </a:moveTo>
                  <a:lnTo>
                    <a:pt x="0" y="17"/>
                  </a:lnTo>
                  <a:lnTo>
                    <a:pt x="108" y="0"/>
                  </a:lnTo>
                  <a:lnTo>
                    <a:pt x="78" y="161"/>
                  </a:lnTo>
                  <a:close/>
                </a:path>
              </a:pathLst>
            </a:custGeom>
            <a:solidFill>
              <a:srgbClr val="FF1000"/>
            </a:solidFill>
            <a:ln w="9525">
              <a:noFill/>
              <a:round/>
              <a:headEnd/>
              <a:tailEnd/>
            </a:ln>
          </p:spPr>
          <p:txBody>
            <a:bodyPr/>
            <a:lstStyle/>
            <a:p>
              <a:endParaRPr lang="en-US"/>
            </a:p>
          </p:txBody>
        </p:sp>
        <p:sp>
          <p:nvSpPr>
            <p:cNvPr id="19727" name="Freeform 471"/>
            <p:cNvSpPr>
              <a:spLocks/>
            </p:cNvSpPr>
            <p:nvPr/>
          </p:nvSpPr>
          <p:spPr bwMode="auto">
            <a:xfrm>
              <a:off x="5994400" y="1924050"/>
              <a:ext cx="171450" cy="255588"/>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728" name="Oval 472"/>
            <p:cNvSpPr>
              <a:spLocks noChangeArrowheads="1"/>
            </p:cNvSpPr>
            <p:nvPr/>
          </p:nvSpPr>
          <p:spPr bwMode="auto">
            <a:xfrm>
              <a:off x="6070600" y="2874963"/>
              <a:ext cx="85725" cy="85725"/>
            </a:xfrm>
            <a:prstGeom prst="ellipse">
              <a:avLst/>
            </a:prstGeom>
            <a:solidFill>
              <a:srgbClr val="FF0000"/>
            </a:solidFill>
            <a:ln w="9525">
              <a:noFill/>
              <a:round/>
              <a:headEnd/>
              <a:tailEnd/>
            </a:ln>
          </p:spPr>
          <p:txBody>
            <a:bodyPr/>
            <a:lstStyle/>
            <a:p>
              <a:endParaRPr lang="en-US"/>
            </a:p>
          </p:txBody>
        </p:sp>
        <p:sp>
          <p:nvSpPr>
            <p:cNvPr id="19729" name="Oval 473"/>
            <p:cNvSpPr>
              <a:spLocks noChangeArrowheads="1"/>
            </p:cNvSpPr>
            <p:nvPr/>
          </p:nvSpPr>
          <p:spPr bwMode="auto">
            <a:xfrm>
              <a:off x="6070600" y="2874963"/>
              <a:ext cx="85725" cy="85725"/>
            </a:xfrm>
            <a:prstGeom prst="ellipse">
              <a:avLst/>
            </a:prstGeom>
            <a:noFill/>
            <a:ln w="0">
              <a:solidFill>
                <a:srgbClr val="FF0000"/>
              </a:solidFill>
              <a:round/>
              <a:headEnd/>
              <a:tailEnd/>
            </a:ln>
          </p:spPr>
          <p:txBody>
            <a:bodyPr/>
            <a:lstStyle/>
            <a:p>
              <a:endParaRPr lang="en-US"/>
            </a:p>
          </p:txBody>
        </p:sp>
        <p:sp>
          <p:nvSpPr>
            <p:cNvPr id="19730" name="Freeform 474"/>
            <p:cNvSpPr>
              <a:spLocks/>
            </p:cNvSpPr>
            <p:nvPr/>
          </p:nvSpPr>
          <p:spPr bwMode="auto">
            <a:xfrm>
              <a:off x="5965825" y="2684463"/>
              <a:ext cx="180975" cy="247650"/>
            </a:xfrm>
            <a:custGeom>
              <a:avLst/>
              <a:gdLst>
                <a:gd name="T0" fmla="*/ 0 w 114"/>
                <a:gd name="T1" fmla="*/ 2147483647 h 156"/>
                <a:gd name="T2" fmla="*/ 2147483647 w 114"/>
                <a:gd name="T3" fmla="*/ 2147483647 h 156"/>
                <a:gd name="T4" fmla="*/ 2147483647 w 114"/>
                <a:gd name="T5" fmla="*/ 0 h 156"/>
                <a:gd name="T6" fmla="*/ 0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FFDF00"/>
            </a:solidFill>
            <a:ln w="9525">
              <a:noFill/>
              <a:round/>
              <a:headEnd/>
              <a:tailEnd/>
            </a:ln>
          </p:spPr>
          <p:txBody>
            <a:bodyPr/>
            <a:lstStyle/>
            <a:p>
              <a:endParaRPr lang="en-US"/>
            </a:p>
          </p:txBody>
        </p:sp>
        <p:sp>
          <p:nvSpPr>
            <p:cNvPr id="19731" name="Freeform 475"/>
            <p:cNvSpPr>
              <a:spLocks/>
            </p:cNvSpPr>
            <p:nvPr/>
          </p:nvSpPr>
          <p:spPr bwMode="auto">
            <a:xfrm>
              <a:off x="5965825" y="2684463"/>
              <a:ext cx="180975" cy="247650"/>
            </a:xfrm>
            <a:custGeom>
              <a:avLst/>
              <a:gdLst>
                <a:gd name="T0" fmla="*/ 0 w 19"/>
                <a:gd name="T1" fmla="*/ 2147483647 h 26"/>
                <a:gd name="T2" fmla="*/ 2147483647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732" name="Freeform 476"/>
            <p:cNvSpPr>
              <a:spLocks/>
            </p:cNvSpPr>
            <p:nvPr/>
          </p:nvSpPr>
          <p:spPr bwMode="auto">
            <a:xfrm>
              <a:off x="5842000" y="2684463"/>
              <a:ext cx="180975" cy="247650"/>
            </a:xfrm>
            <a:custGeom>
              <a:avLst/>
              <a:gdLst>
                <a:gd name="T0" fmla="*/ 2147483647 w 114"/>
                <a:gd name="T1" fmla="*/ 2147483647 h 156"/>
                <a:gd name="T2" fmla="*/ 0 w 114"/>
                <a:gd name="T3" fmla="*/ 2147483647 h 156"/>
                <a:gd name="T4" fmla="*/ 2147483647 w 114"/>
                <a:gd name="T5" fmla="*/ 0 h 156"/>
                <a:gd name="T6" fmla="*/ 2147483647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78" y="156"/>
                  </a:moveTo>
                  <a:lnTo>
                    <a:pt x="0" y="18"/>
                  </a:lnTo>
                  <a:lnTo>
                    <a:pt x="114" y="0"/>
                  </a:lnTo>
                  <a:lnTo>
                    <a:pt x="78" y="156"/>
                  </a:lnTo>
                  <a:close/>
                </a:path>
              </a:pathLst>
            </a:custGeom>
            <a:solidFill>
              <a:srgbClr val="FFDF00"/>
            </a:solidFill>
            <a:ln w="9525">
              <a:noFill/>
              <a:round/>
              <a:headEnd/>
              <a:tailEnd/>
            </a:ln>
          </p:spPr>
          <p:txBody>
            <a:bodyPr/>
            <a:lstStyle/>
            <a:p>
              <a:endParaRPr lang="en-US"/>
            </a:p>
          </p:txBody>
        </p:sp>
        <p:sp>
          <p:nvSpPr>
            <p:cNvPr id="19733" name="Freeform 477"/>
            <p:cNvSpPr>
              <a:spLocks/>
            </p:cNvSpPr>
            <p:nvPr/>
          </p:nvSpPr>
          <p:spPr bwMode="auto">
            <a:xfrm>
              <a:off x="5842000" y="2684463"/>
              <a:ext cx="180975" cy="247650"/>
            </a:xfrm>
            <a:custGeom>
              <a:avLst/>
              <a:gdLst>
                <a:gd name="T0" fmla="*/ 2147483647 w 19"/>
                <a:gd name="T1" fmla="*/ 2147483647 h 26"/>
                <a:gd name="T2" fmla="*/ 0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734" name="Freeform 478"/>
            <p:cNvSpPr>
              <a:spLocks/>
            </p:cNvSpPr>
            <p:nvPr/>
          </p:nvSpPr>
          <p:spPr bwMode="auto">
            <a:xfrm>
              <a:off x="5965825" y="2903538"/>
              <a:ext cx="180975" cy="257175"/>
            </a:xfrm>
            <a:custGeom>
              <a:avLst/>
              <a:gdLst>
                <a:gd name="T0" fmla="*/ 2147483647 w 114"/>
                <a:gd name="T1" fmla="*/ 2147483647 h 162"/>
                <a:gd name="T2" fmla="*/ 0 w 114"/>
                <a:gd name="T3" fmla="*/ 2147483647 h 162"/>
                <a:gd name="T4" fmla="*/ 2147483647 w 114"/>
                <a:gd name="T5" fmla="*/ 0 h 162"/>
                <a:gd name="T6" fmla="*/ 2147483647 w 114"/>
                <a:gd name="T7" fmla="*/ 2147483647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84" y="162"/>
                  </a:moveTo>
                  <a:lnTo>
                    <a:pt x="0" y="18"/>
                  </a:lnTo>
                  <a:lnTo>
                    <a:pt x="114" y="0"/>
                  </a:lnTo>
                  <a:lnTo>
                    <a:pt x="84" y="162"/>
                  </a:lnTo>
                  <a:close/>
                </a:path>
              </a:pathLst>
            </a:custGeom>
            <a:solidFill>
              <a:srgbClr val="BFFF40"/>
            </a:solidFill>
            <a:ln w="9525">
              <a:noFill/>
              <a:round/>
              <a:headEnd/>
              <a:tailEnd/>
            </a:ln>
          </p:spPr>
          <p:txBody>
            <a:bodyPr/>
            <a:lstStyle/>
            <a:p>
              <a:endParaRPr lang="en-US"/>
            </a:p>
          </p:txBody>
        </p:sp>
        <p:sp>
          <p:nvSpPr>
            <p:cNvPr id="19735" name="Freeform 479"/>
            <p:cNvSpPr>
              <a:spLocks/>
            </p:cNvSpPr>
            <p:nvPr/>
          </p:nvSpPr>
          <p:spPr bwMode="auto">
            <a:xfrm>
              <a:off x="5965825" y="2903538"/>
              <a:ext cx="180975" cy="257175"/>
            </a:xfrm>
            <a:custGeom>
              <a:avLst/>
              <a:gdLst>
                <a:gd name="T0" fmla="*/ 2147483647 w 19"/>
                <a:gd name="T1" fmla="*/ 2147483647 h 27"/>
                <a:gd name="T2" fmla="*/ 0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4" y="27"/>
                  </a:moveTo>
                  <a:lnTo>
                    <a:pt x="0" y="3"/>
                  </a:lnTo>
                  <a:lnTo>
                    <a:pt x="19" y="0"/>
                  </a:lnTo>
                </a:path>
              </a:pathLst>
            </a:custGeom>
            <a:noFill/>
            <a:ln w="0">
              <a:solidFill>
                <a:srgbClr val="000000"/>
              </a:solidFill>
              <a:round/>
              <a:headEnd/>
              <a:tailEnd/>
            </a:ln>
          </p:spPr>
          <p:txBody>
            <a:bodyPr/>
            <a:lstStyle/>
            <a:p>
              <a:endParaRPr lang="en-US"/>
            </a:p>
          </p:txBody>
        </p:sp>
        <p:sp>
          <p:nvSpPr>
            <p:cNvPr id="19736" name="Oval 480"/>
            <p:cNvSpPr>
              <a:spLocks noChangeArrowheads="1"/>
            </p:cNvSpPr>
            <p:nvPr/>
          </p:nvSpPr>
          <p:spPr bwMode="auto">
            <a:xfrm>
              <a:off x="6089650" y="2065338"/>
              <a:ext cx="85725" cy="85725"/>
            </a:xfrm>
            <a:prstGeom prst="ellipse">
              <a:avLst/>
            </a:prstGeom>
            <a:solidFill>
              <a:srgbClr val="FF0000"/>
            </a:solidFill>
            <a:ln w="9525">
              <a:noFill/>
              <a:round/>
              <a:headEnd/>
              <a:tailEnd/>
            </a:ln>
          </p:spPr>
          <p:txBody>
            <a:bodyPr/>
            <a:lstStyle/>
            <a:p>
              <a:endParaRPr lang="en-US"/>
            </a:p>
          </p:txBody>
        </p:sp>
        <p:sp>
          <p:nvSpPr>
            <p:cNvPr id="19737" name="Oval 481"/>
            <p:cNvSpPr>
              <a:spLocks noChangeArrowheads="1"/>
            </p:cNvSpPr>
            <p:nvPr/>
          </p:nvSpPr>
          <p:spPr bwMode="auto">
            <a:xfrm>
              <a:off x="6089650" y="2065338"/>
              <a:ext cx="85725" cy="85725"/>
            </a:xfrm>
            <a:prstGeom prst="ellipse">
              <a:avLst/>
            </a:prstGeom>
            <a:noFill/>
            <a:ln w="0">
              <a:solidFill>
                <a:srgbClr val="FF0000"/>
              </a:solidFill>
              <a:round/>
              <a:headEnd/>
              <a:tailEnd/>
            </a:ln>
          </p:spPr>
          <p:txBody>
            <a:bodyPr/>
            <a:lstStyle/>
            <a:p>
              <a:endParaRPr lang="en-US"/>
            </a:p>
          </p:txBody>
        </p:sp>
        <p:sp>
          <p:nvSpPr>
            <p:cNvPr id="19738" name="Freeform 482"/>
            <p:cNvSpPr>
              <a:spLocks/>
            </p:cNvSpPr>
            <p:nvPr/>
          </p:nvSpPr>
          <p:spPr bwMode="auto">
            <a:xfrm>
              <a:off x="5946775" y="19510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0000"/>
            </a:solidFill>
            <a:ln w="9525">
              <a:noFill/>
              <a:round/>
              <a:headEnd/>
              <a:tailEnd/>
            </a:ln>
          </p:spPr>
          <p:txBody>
            <a:bodyPr/>
            <a:lstStyle/>
            <a:p>
              <a:endParaRPr lang="en-US"/>
            </a:p>
          </p:txBody>
        </p:sp>
        <p:sp>
          <p:nvSpPr>
            <p:cNvPr id="19739" name="Freeform 483"/>
            <p:cNvSpPr>
              <a:spLocks/>
            </p:cNvSpPr>
            <p:nvPr/>
          </p:nvSpPr>
          <p:spPr bwMode="auto">
            <a:xfrm>
              <a:off x="5946775" y="19510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740" name="Freeform 484"/>
            <p:cNvSpPr>
              <a:spLocks/>
            </p:cNvSpPr>
            <p:nvPr/>
          </p:nvSpPr>
          <p:spPr bwMode="auto">
            <a:xfrm>
              <a:off x="5946775" y="21796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FF6000"/>
            </a:solidFill>
            <a:ln w="9525">
              <a:noFill/>
              <a:round/>
              <a:headEnd/>
              <a:tailEnd/>
            </a:ln>
          </p:spPr>
          <p:txBody>
            <a:bodyPr/>
            <a:lstStyle/>
            <a:p>
              <a:endParaRPr lang="en-US"/>
            </a:p>
          </p:txBody>
        </p:sp>
        <p:sp>
          <p:nvSpPr>
            <p:cNvPr id="19741" name="Freeform 485"/>
            <p:cNvSpPr>
              <a:spLocks/>
            </p:cNvSpPr>
            <p:nvPr/>
          </p:nvSpPr>
          <p:spPr bwMode="auto">
            <a:xfrm>
              <a:off x="5946775" y="21796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42" name="Freeform 486"/>
            <p:cNvSpPr>
              <a:spLocks/>
            </p:cNvSpPr>
            <p:nvPr/>
          </p:nvSpPr>
          <p:spPr bwMode="auto">
            <a:xfrm>
              <a:off x="5899150" y="220821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FF4000"/>
            </a:solidFill>
            <a:ln w="9525">
              <a:noFill/>
              <a:round/>
              <a:headEnd/>
              <a:tailEnd/>
            </a:ln>
          </p:spPr>
          <p:txBody>
            <a:bodyPr/>
            <a:lstStyle/>
            <a:p>
              <a:endParaRPr lang="en-US"/>
            </a:p>
          </p:txBody>
        </p:sp>
        <p:sp>
          <p:nvSpPr>
            <p:cNvPr id="19743" name="Freeform 487"/>
            <p:cNvSpPr>
              <a:spLocks/>
            </p:cNvSpPr>
            <p:nvPr/>
          </p:nvSpPr>
          <p:spPr bwMode="auto">
            <a:xfrm>
              <a:off x="5899150" y="220821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744" name="Freeform 488"/>
            <p:cNvSpPr>
              <a:spLocks/>
            </p:cNvSpPr>
            <p:nvPr/>
          </p:nvSpPr>
          <p:spPr bwMode="auto">
            <a:xfrm>
              <a:off x="5899150" y="24272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FF9F00"/>
            </a:solidFill>
            <a:ln w="9525">
              <a:noFill/>
              <a:round/>
              <a:headEnd/>
              <a:tailEnd/>
            </a:ln>
          </p:spPr>
          <p:txBody>
            <a:bodyPr/>
            <a:lstStyle/>
            <a:p>
              <a:endParaRPr lang="en-US"/>
            </a:p>
          </p:txBody>
        </p:sp>
        <p:sp>
          <p:nvSpPr>
            <p:cNvPr id="19745" name="Freeform 489"/>
            <p:cNvSpPr>
              <a:spLocks/>
            </p:cNvSpPr>
            <p:nvPr/>
          </p:nvSpPr>
          <p:spPr bwMode="auto">
            <a:xfrm>
              <a:off x="5899150" y="24272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746" name="Freeform 490"/>
            <p:cNvSpPr>
              <a:spLocks/>
            </p:cNvSpPr>
            <p:nvPr/>
          </p:nvSpPr>
          <p:spPr bwMode="auto">
            <a:xfrm>
              <a:off x="5842000" y="2455863"/>
              <a:ext cx="180975" cy="257175"/>
            </a:xfrm>
            <a:custGeom>
              <a:avLst/>
              <a:gdLst>
                <a:gd name="T0" fmla="*/ 0 w 114"/>
                <a:gd name="T1" fmla="*/ 2147483647 h 162"/>
                <a:gd name="T2" fmla="*/ 2147483647 w 114"/>
                <a:gd name="T3" fmla="*/ 2147483647 h 162"/>
                <a:gd name="T4" fmla="*/ 2147483647 w 114"/>
                <a:gd name="T5" fmla="*/ 0 h 162"/>
                <a:gd name="T6" fmla="*/ 0 w 114"/>
                <a:gd name="T7" fmla="*/ 2147483647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0" y="162"/>
                  </a:moveTo>
                  <a:lnTo>
                    <a:pt x="114" y="144"/>
                  </a:lnTo>
                  <a:lnTo>
                    <a:pt x="36" y="0"/>
                  </a:lnTo>
                  <a:lnTo>
                    <a:pt x="0" y="162"/>
                  </a:lnTo>
                  <a:close/>
                </a:path>
              </a:pathLst>
            </a:custGeom>
            <a:solidFill>
              <a:srgbClr val="FF8F00"/>
            </a:solidFill>
            <a:ln w="9525">
              <a:noFill/>
              <a:round/>
              <a:headEnd/>
              <a:tailEnd/>
            </a:ln>
          </p:spPr>
          <p:txBody>
            <a:bodyPr/>
            <a:lstStyle/>
            <a:p>
              <a:endParaRPr lang="en-US"/>
            </a:p>
          </p:txBody>
        </p:sp>
        <p:sp>
          <p:nvSpPr>
            <p:cNvPr id="19747" name="Freeform 491"/>
            <p:cNvSpPr>
              <a:spLocks/>
            </p:cNvSpPr>
            <p:nvPr/>
          </p:nvSpPr>
          <p:spPr bwMode="auto">
            <a:xfrm>
              <a:off x="5842000" y="2455863"/>
              <a:ext cx="180975" cy="257175"/>
            </a:xfrm>
            <a:custGeom>
              <a:avLst/>
              <a:gdLst>
                <a:gd name="T0" fmla="*/ 0 w 19"/>
                <a:gd name="T1" fmla="*/ 2147483647 h 27"/>
                <a:gd name="T2" fmla="*/ 2147483647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4"/>
                  </a:lnTo>
                  <a:lnTo>
                    <a:pt x="6" y="0"/>
                  </a:lnTo>
                </a:path>
              </a:pathLst>
            </a:custGeom>
            <a:noFill/>
            <a:ln w="0">
              <a:solidFill>
                <a:srgbClr val="000000"/>
              </a:solidFill>
              <a:round/>
              <a:headEnd/>
              <a:tailEnd/>
            </a:ln>
          </p:spPr>
          <p:txBody>
            <a:bodyPr/>
            <a:lstStyle/>
            <a:p>
              <a:endParaRPr lang="en-US"/>
            </a:p>
          </p:txBody>
        </p:sp>
        <p:sp>
          <p:nvSpPr>
            <p:cNvPr id="19748" name="Oval 492"/>
            <p:cNvSpPr>
              <a:spLocks noChangeArrowheads="1"/>
            </p:cNvSpPr>
            <p:nvPr/>
          </p:nvSpPr>
          <p:spPr bwMode="auto">
            <a:xfrm>
              <a:off x="5956300" y="2951163"/>
              <a:ext cx="85725" cy="85725"/>
            </a:xfrm>
            <a:prstGeom prst="ellipse">
              <a:avLst/>
            </a:prstGeom>
            <a:solidFill>
              <a:srgbClr val="FF0000"/>
            </a:solidFill>
            <a:ln w="9525">
              <a:noFill/>
              <a:round/>
              <a:headEnd/>
              <a:tailEnd/>
            </a:ln>
          </p:spPr>
          <p:txBody>
            <a:bodyPr/>
            <a:lstStyle/>
            <a:p>
              <a:endParaRPr lang="en-US"/>
            </a:p>
          </p:txBody>
        </p:sp>
        <p:sp>
          <p:nvSpPr>
            <p:cNvPr id="19749" name="Oval 493"/>
            <p:cNvSpPr>
              <a:spLocks noChangeArrowheads="1"/>
            </p:cNvSpPr>
            <p:nvPr/>
          </p:nvSpPr>
          <p:spPr bwMode="auto">
            <a:xfrm>
              <a:off x="5956300" y="2951163"/>
              <a:ext cx="85725" cy="85725"/>
            </a:xfrm>
            <a:prstGeom prst="ellipse">
              <a:avLst/>
            </a:prstGeom>
            <a:noFill/>
            <a:ln w="0">
              <a:solidFill>
                <a:srgbClr val="FF0000"/>
              </a:solidFill>
              <a:round/>
              <a:headEnd/>
              <a:tailEnd/>
            </a:ln>
          </p:spPr>
          <p:txBody>
            <a:bodyPr/>
            <a:lstStyle/>
            <a:p>
              <a:endParaRPr lang="en-US"/>
            </a:p>
          </p:txBody>
        </p:sp>
        <p:sp>
          <p:nvSpPr>
            <p:cNvPr id="19750" name="Freeform 494"/>
            <p:cNvSpPr>
              <a:spLocks/>
            </p:cNvSpPr>
            <p:nvPr/>
          </p:nvSpPr>
          <p:spPr bwMode="auto">
            <a:xfrm>
              <a:off x="5822950" y="195103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0000"/>
            </a:solidFill>
            <a:ln w="9525">
              <a:noFill/>
              <a:round/>
              <a:headEnd/>
              <a:tailEnd/>
            </a:ln>
          </p:spPr>
          <p:txBody>
            <a:bodyPr/>
            <a:lstStyle/>
            <a:p>
              <a:endParaRPr lang="en-US"/>
            </a:p>
          </p:txBody>
        </p:sp>
        <p:sp>
          <p:nvSpPr>
            <p:cNvPr id="19751" name="Freeform 495"/>
            <p:cNvSpPr>
              <a:spLocks/>
            </p:cNvSpPr>
            <p:nvPr/>
          </p:nvSpPr>
          <p:spPr bwMode="auto">
            <a:xfrm>
              <a:off x="5822950" y="195103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52" name="Oval 496"/>
            <p:cNvSpPr>
              <a:spLocks noChangeArrowheads="1"/>
            </p:cNvSpPr>
            <p:nvPr/>
          </p:nvSpPr>
          <p:spPr bwMode="auto">
            <a:xfrm>
              <a:off x="5937250" y="1685925"/>
              <a:ext cx="85725" cy="85725"/>
            </a:xfrm>
            <a:prstGeom prst="ellipse">
              <a:avLst/>
            </a:prstGeom>
            <a:solidFill>
              <a:srgbClr val="FF0000"/>
            </a:solidFill>
            <a:ln w="9525">
              <a:noFill/>
              <a:round/>
              <a:headEnd/>
              <a:tailEnd/>
            </a:ln>
          </p:spPr>
          <p:txBody>
            <a:bodyPr/>
            <a:lstStyle/>
            <a:p>
              <a:endParaRPr lang="en-US"/>
            </a:p>
          </p:txBody>
        </p:sp>
        <p:sp>
          <p:nvSpPr>
            <p:cNvPr id="19753" name="Oval 497"/>
            <p:cNvSpPr>
              <a:spLocks noChangeArrowheads="1"/>
            </p:cNvSpPr>
            <p:nvPr/>
          </p:nvSpPr>
          <p:spPr bwMode="auto">
            <a:xfrm>
              <a:off x="5937250" y="1685925"/>
              <a:ext cx="85725" cy="85725"/>
            </a:xfrm>
            <a:prstGeom prst="ellipse">
              <a:avLst/>
            </a:prstGeom>
            <a:noFill/>
            <a:ln w="0">
              <a:solidFill>
                <a:srgbClr val="FF0000"/>
              </a:solidFill>
              <a:round/>
              <a:headEnd/>
              <a:tailEnd/>
            </a:ln>
          </p:spPr>
          <p:txBody>
            <a:bodyPr/>
            <a:lstStyle/>
            <a:p>
              <a:endParaRPr lang="en-US"/>
            </a:p>
          </p:txBody>
        </p:sp>
        <p:sp>
          <p:nvSpPr>
            <p:cNvPr id="19754" name="Oval 498"/>
            <p:cNvSpPr>
              <a:spLocks noChangeArrowheads="1"/>
            </p:cNvSpPr>
            <p:nvPr/>
          </p:nvSpPr>
          <p:spPr bwMode="auto">
            <a:xfrm>
              <a:off x="5937250" y="2055813"/>
              <a:ext cx="85725" cy="85725"/>
            </a:xfrm>
            <a:prstGeom prst="ellipse">
              <a:avLst/>
            </a:prstGeom>
            <a:solidFill>
              <a:srgbClr val="FF0000"/>
            </a:solidFill>
            <a:ln w="9525">
              <a:noFill/>
              <a:round/>
              <a:headEnd/>
              <a:tailEnd/>
            </a:ln>
          </p:spPr>
          <p:txBody>
            <a:bodyPr/>
            <a:lstStyle/>
            <a:p>
              <a:endParaRPr lang="en-US"/>
            </a:p>
          </p:txBody>
        </p:sp>
        <p:sp>
          <p:nvSpPr>
            <p:cNvPr id="19755" name="Oval 499"/>
            <p:cNvSpPr>
              <a:spLocks noChangeArrowheads="1"/>
            </p:cNvSpPr>
            <p:nvPr/>
          </p:nvSpPr>
          <p:spPr bwMode="auto">
            <a:xfrm>
              <a:off x="5937250" y="2055813"/>
              <a:ext cx="85725" cy="85725"/>
            </a:xfrm>
            <a:prstGeom prst="ellipse">
              <a:avLst/>
            </a:prstGeom>
            <a:noFill/>
            <a:ln w="0">
              <a:solidFill>
                <a:srgbClr val="FF0000"/>
              </a:solidFill>
              <a:round/>
              <a:headEnd/>
              <a:tailEnd/>
            </a:ln>
          </p:spPr>
          <p:txBody>
            <a:bodyPr/>
            <a:lstStyle/>
            <a:p>
              <a:endParaRPr lang="en-US"/>
            </a:p>
          </p:txBody>
        </p:sp>
        <p:sp>
          <p:nvSpPr>
            <p:cNvPr id="19756" name="Oval 500"/>
            <p:cNvSpPr>
              <a:spLocks noChangeArrowheads="1"/>
            </p:cNvSpPr>
            <p:nvPr/>
          </p:nvSpPr>
          <p:spPr bwMode="auto">
            <a:xfrm>
              <a:off x="5908675" y="2398713"/>
              <a:ext cx="85725" cy="85725"/>
            </a:xfrm>
            <a:prstGeom prst="ellipse">
              <a:avLst/>
            </a:prstGeom>
            <a:solidFill>
              <a:srgbClr val="FF0000"/>
            </a:solidFill>
            <a:ln w="9525">
              <a:noFill/>
              <a:round/>
              <a:headEnd/>
              <a:tailEnd/>
            </a:ln>
          </p:spPr>
          <p:txBody>
            <a:bodyPr/>
            <a:lstStyle/>
            <a:p>
              <a:endParaRPr lang="en-US"/>
            </a:p>
          </p:txBody>
        </p:sp>
        <p:sp>
          <p:nvSpPr>
            <p:cNvPr id="19757" name="Oval 501"/>
            <p:cNvSpPr>
              <a:spLocks noChangeArrowheads="1"/>
            </p:cNvSpPr>
            <p:nvPr/>
          </p:nvSpPr>
          <p:spPr bwMode="auto">
            <a:xfrm>
              <a:off x="5908675" y="2398713"/>
              <a:ext cx="85725" cy="85725"/>
            </a:xfrm>
            <a:prstGeom prst="ellipse">
              <a:avLst/>
            </a:prstGeom>
            <a:noFill/>
            <a:ln w="0">
              <a:solidFill>
                <a:srgbClr val="FF0000"/>
              </a:solidFill>
              <a:round/>
              <a:headEnd/>
              <a:tailEnd/>
            </a:ln>
          </p:spPr>
          <p:txBody>
            <a:bodyPr/>
            <a:lstStyle/>
            <a:p>
              <a:endParaRPr lang="en-US"/>
            </a:p>
          </p:txBody>
        </p:sp>
        <p:sp>
          <p:nvSpPr>
            <p:cNvPr id="19758" name="Freeform 502"/>
            <p:cNvSpPr>
              <a:spLocks/>
            </p:cNvSpPr>
            <p:nvPr/>
          </p:nvSpPr>
          <p:spPr bwMode="auto">
            <a:xfrm>
              <a:off x="5765800" y="1989138"/>
              <a:ext cx="180975" cy="247650"/>
            </a:xfrm>
            <a:custGeom>
              <a:avLst/>
              <a:gdLst>
                <a:gd name="T0" fmla="*/ 0 w 114"/>
                <a:gd name="T1" fmla="*/ 2147483647 h 156"/>
                <a:gd name="T2" fmla="*/ 2147483647 w 114"/>
                <a:gd name="T3" fmla="*/ 2147483647 h 156"/>
                <a:gd name="T4" fmla="*/ 2147483647 w 114"/>
                <a:gd name="T5" fmla="*/ 0 h 156"/>
                <a:gd name="T6" fmla="*/ 0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EF0000"/>
            </a:solidFill>
            <a:ln w="9525">
              <a:noFill/>
              <a:round/>
              <a:headEnd/>
              <a:tailEnd/>
            </a:ln>
          </p:spPr>
          <p:txBody>
            <a:bodyPr/>
            <a:lstStyle/>
            <a:p>
              <a:endParaRPr lang="en-US"/>
            </a:p>
          </p:txBody>
        </p:sp>
        <p:sp>
          <p:nvSpPr>
            <p:cNvPr id="19759" name="Freeform 503"/>
            <p:cNvSpPr>
              <a:spLocks/>
            </p:cNvSpPr>
            <p:nvPr/>
          </p:nvSpPr>
          <p:spPr bwMode="auto">
            <a:xfrm>
              <a:off x="5765800" y="1989138"/>
              <a:ext cx="180975" cy="247650"/>
            </a:xfrm>
            <a:custGeom>
              <a:avLst/>
              <a:gdLst>
                <a:gd name="T0" fmla="*/ 0 w 19"/>
                <a:gd name="T1" fmla="*/ 2147483647 h 26"/>
                <a:gd name="T2" fmla="*/ 2147483647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760" name="Oval 504"/>
            <p:cNvSpPr>
              <a:spLocks noChangeArrowheads="1"/>
            </p:cNvSpPr>
            <p:nvPr/>
          </p:nvSpPr>
          <p:spPr bwMode="auto">
            <a:xfrm>
              <a:off x="5710238" y="2065338"/>
              <a:ext cx="84137" cy="85725"/>
            </a:xfrm>
            <a:prstGeom prst="ellipse">
              <a:avLst/>
            </a:prstGeom>
            <a:solidFill>
              <a:srgbClr val="FF0000"/>
            </a:solidFill>
            <a:ln w="9525">
              <a:noFill/>
              <a:round/>
              <a:headEnd/>
              <a:tailEnd/>
            </a:ln>
          </p:spPr>
          <p:txBody>
            <a:bodyPr/>
            <a:lstStyle/>
            <a:p>
              <a:endParaRPr lang="en-US"/>
            </a:p>
          </p:txBody>
        </p:sp>
        <p:sp>
          <p:nvSpPr>
            <p:cNvPr id="19761" name="Oval 505"/>
            <p:cNvSpPr>
              <a:spLocks noChangeArrowheads="1"/>
            </p:cNvSpPr>
            <p:nvPr/>
          </p:nvSpPr>
          <p:spPr bwMode="auto">
            <a:xfrm>
              <a:off x="5710238" y="2065338"/>
              <a:ext cx="84137" cy="85725"/>
            </a:xfrm>
            <a:prstGeom prst="ellipse">
              <a:avLst/>
            </a:prstGeom>
            <a:noFill/>
            <a:ln w="0">
              <a:solidFill>
                <a:srgbClr val="FF0000"/>
              </a:solidFill>
              <a:round/>
              <a:headEnd/>
              <a:tailEnd/>
            </a:ln>
          </p:spPr>
          <p:txBody>
            <a:bodyPr/>
            <a:lstStyle/>
            <a:p>
              <a:endParaRPr lang="en-US"/>
            </a:p>
          </p:txBody>
        </p:sp>
        <p:sp>
          <p:nvSpPr>
            <p:cNvPr id="19762" name="Freeform 506"/>
            <p:cNvSpPr>
              <a:spLocks/>
            </p:cNvSpPr>
            <p:nvPr/>
          </p:nvSpPr>
          <p:spPr bwMode="auto">
            <a:xfrm>
              <a:off x="5643563" y="1989138"/>
              <a:ext cx="179387" cy="247650"/>
            </a:xfrm>
            <a:custGeom>
              <a:avLst/>
              <a:gdLst>
                <a:gd name="T0" fmla="*/ 2147483647 w 113"/>
                <a:gd name="T1" fmla="*/ 2147483647 h 156"/>
                <a:gd name="T2" fmla="*/ 0 w 113"/>
                <a:gd name="T3" fmla="*/ 2147483647 h 156"/>
                <a:gd name="T4" fmla="*/ 2147483647 w 113"/>
                <a:gd name="T5" fmla="*/ 0 h 156"/>
                <a:gd name="T6" fmla="*/ 2147483647 w 113"/>
                <a:gd name="T7" fmla="*/ 2147483647 h 156"/>
                <a:gd name="T8" fmla="*/ 0 60000 65536"/>
                <a:gd name="T9" fmla="*/ 0 60000 65536"/>
                <a:gd name="T10" fmla="*/ 0 60000 65536"/>
                <a:gd name="T11" fmla="*/ 0 60000 65536"/>
                <a:gd name="T12" fmla="*/ 0 w 113"/>
                <a:gd name="T13" fmla="*/ 0 h 156"/>
                <a:gd name="T14" fmla="*/ 113 w 113"/>
                <a:gd name="T15" fmla="*/ 156 h 156"/>
              </a:gdLst>
              <a:ahLst/>
              <a:cxnLst>
                <a:cxn ang="T8">
                  <a:pos x="T0" y="T1"/>
                </a:cxn>
                <a:cxn ang="T9">
                  <a:pos x="T2" y="T3"/>
                </a:cxn>
                <a:cxn ang="T10">
                  <a:pos x="T4" y="T5"/>
                </a:cxn>
                <a:cxn ang="T11">
                  <a:pos x="T6" y="T7"/>
                </a:cxn>
              </a:cxnLst>
              <a:rect l="T12" t="T13" r="T14" b="T15"/>
              <a:pathLst>
                <a:path w="113" h="156">
                  <a:moveTo>
                    <a:pt x="77" y="156"/>
                  </a:moveTo>
                  <a:lnTo>
                    <a:pt x="0" y="18"/>
                  </a:lnTo>
                  <a:lnTo>
                    <a:pt x="113" y="0"/>
                  </a:lnTo>
                  <a:lnTo>
                    <a:pt x="77" y="156"/>
                  </a:lnTo>
                  <a:close/>
                </a:path>
              </a:pathLst>
            </a:custGeom>
            <a:solidFill>
              <a:srgbClr val="EF0000"/>
            </a:solidFill>
            <a:ln w="9525">
              <a:noFill/>
              <a:round/>
              <a:headEnd/>
              <a:tailEnd/>
            </a:ln>
          </p:spPr>
          <p:txBody>
            <a:bodyPr/>
            <a:lstStyle/>
            <a:p>
              <a:endParaRPr lang="en-US"/>
            </a:p>
          </p:txBody>
        </p:sp>
        <p:sp>
          <p:nvSpPr>
            <p:cNvPr id="19763" name="Freeform 507"/>
            <p:cNvSpPr>
              <a:spLocks/>
            </p:cNvSpPr>
            <p:nvPr/>
          </p:nvSpPr>
          <p:spPr bwMode="auto">
            <a:xfrm>
              <a:off x="5643563" y="1989138"/>
              <a:ext cx="179387" cy="247650"/>
            </a:xfrm>
            <a:custGeom>
              <a:avLst/>
              <a:gdLst>
                <a:gd name="T0" fmla="*/ 2147483647 w 19"/>
                <a:gd name="T1" fmla="*/ 2147483647 h 26"/>
                <a:gd name="T2" fmla="*/ 0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764" name="Freeform 508"/>
            <p:cNvSpPr>
              <a:spLocks/>
            </p:cNvSpPr>
            <p:nvPr/>
          </p:nvSpPr>
          <p:spPr bwMode="auto">
            <a:xfrm>
              <a:off x="5765800" y="2208213"/>
              <a:ext cx="180975" cy="247650"/>
            </a:xfrm>
            <a:custGeom>
              <a:avLst/>
              <a:gdLst>
                <a:gd name="T0" fmla="*/ 2147483647 w 114"/>
                <a:gd name="T1" fmla="*/ 2147483647 h 156"/>
                <a:gd name="T2" fmla="*/ 0 w 114"/>
                <a:gd name="T3" fmla="*/ 2147483647 h 156"/>
                <a:gd name="T4" fmla="*/ 2147483647 w 114"/>
                <a:gd name="T5" fmla="*/ 0 h 156"/>
                <a:gd name="T6" fmla="*/ 2147483647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84" y="156"/>
                  </a:moveTo>
                  <a:lnTo>
                    <a:pt x="0" y="18"/>
                  </a:lnTo>
                  <a:lnTo>
                    <a:pt x="114" y="0"/>
                  </a:lnTo>
                  <a:lnTo>
                    <a:pt x="84" y="156"/>
                  </a:lnTo>
                  <a:close/>
                </a:path>
              </a:pathLst>
            </a:custGeom>
            <a:solidFill>
              <a:srgbClr val="FF4000"/>
            </a:solidFill>
            <a:ln w="9525">
              <a:noFill/>
              <a:round/>
              <a:headEnd/>
              <a:tailEnd/>
            </a:ln>
          </p:spPr>
          <p:txBody>
            <a:bodyPr/>
            <a:lstStyle/>
            <a:p>
              <a:endParaRPr lang="en-US"/>
            </a:p>
          </p:txBody>
        </p:sp>
        <p:sp>
          <p:nvSpPr>
            <p:cNvPr id="19765" name="Freeform 509"/>
            <p:cNvSpPr>
              <a:spLocks/>
            </p:cNvSpPr>
            <p:nvPr/>
          </p:nvSpPr>
          <p:spPr bwMode="auto">
            <a:xfrm>
              <a:off x="5765800" y="2208213"/>
              <a:ext cx="180975" cy="247650"/>
            </a:xfrm>
            <a:custGeom>
              <a:avLst/>
              <a:gdLst>
                <a:gd name="T0" fmla="*/ 2147483647 w 19"/>
                <a:gd name="T1" fmla="*/ 2147483647 h 26"/>
                <a:gd name="T2" fmla="*/ 0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4" y="26"/>
                  </a:moveTo>
                  <a:lnTo>
                    <a:pt x="0" y="3"/>
                  </a:lnTo>
                  <a:lnTo>
                    <a:pt x="19" y="0"/>
                  </a:lnTo>
                </a:path>
              </a:pathLst>
            </a:custGeom>
            <a:noFill/>
            <a:ln w="0">
              <a:solidFill>
                <a:srgbClr val="000000"/>
              </a:solidFill>
              <a:round/>
              <a:headEnd/>
              <a:tailEnd/>
            </a:ln>
          </p:spPr>
          <p:txBody>
            <a:bodyPr/>
            <a:lstStyle/>
            <a:p>
              <a:endParaRPr lang="en-US"/>
            </a:p>
          </p:txBody>
        </p:sp>
        <p:sp>
          <p:nvSpPr>
            <p:cNvPr id="19766" name="Oval 510"/>
            <p:cNvSpPr>
              <a:spLocks noChangeArrowheads="1"/>
            </p:cNvSpPr>
            <p:nvPr/>
          </p:nvSpPr>
          <p:spPr bwMode="auto">
            <a:xfrm>
              <a:off x="5634038" y="2189163"/>
              <a:ext cx="85725" cy="85725"/>
            </a:xfrm>
            <a:prstGeom prst="ellipse">
              <a:avLst/>
            </a:prstGeom>
            <a:solidFill>
              <a:srgbClr val="FF0000"/>
            </a:solidFill>
            <a:ln w="9525">
              <a:noFill/>
              <a:round/>
              <a:headEnd/>
              <a:tailEnd/>
            </a:ln>
          </p:spPr>
          <p:txBody>
            <a:bodyPr/>
            <a:lstStyle/>
            <a:p>
              <a:endParaRPr lang="en-US"/>
            </a:p>
          </p:txBody>
        </p:sp>
        <p:sp>
          <p:nvSpPr>
            <p:cNvPr id="19767" name="Oval 511"/>
            <p:cNvSpPr>
              <a:spLocks noChangeArrowheads="1"/>
            </p:cNvSpPr>
            <p:nvPr/>
          </p:nvSpPr>
          <p:spPr bwMode="auto">
            <a:xfrm>
              <a:off x="5634038" y="2189163"/>
              <a:ext cx="85725" cy="85725"/>
            </a:xfrm>
            <a:prstGeom prst="ellipse">
              <a:avLst/>
            </a:prstGeom>
            <a:noFill/>
            <a:ln w="0">
              <a:solidFill>
                <a:srgbClr val="FF0000"/>
              </a:solidFill>
              <a:round/>
              <a:headEnd/>
              <a:tailEnd/>
            </a:ln>
          </p:spPr>
          <p:txBody>
            <a:bodyPr/>
            <a:lstStyle/>
            <a:p>
              <a:endParaRPr lang="en-US"/>
            </a:p>
          </p:txBody>
        </p:sp>
        <p:sp>
          <p:nvSpPr>
            <p:cNvPr id="19768" name="Freeform 512"/>
            <p:cNvSpPr>
              <a:spLocks/>
            </p:cNvSpPr>
            <p:nvPr/>
          </p:nvSpPr>
          <p:spPr bwMode="auto">
            <a:xfrm>
              <a:off x="5595938" y="2017713"/>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CF0000"/>
            </a:solidFill>
            <a:ln w="9525">
              <a:noFill/>
              <a:round/>
              <a:headEnd/>
              <a:tailEnd/>
            </a:ln>
          </p:spPr>
          <p:txBody>
            <a:bodyPr/>
            <a:lstStyle/>
            <a:p>
              <a:endParaRPr lang="en-US"/>
            </a:p>
          </p:txBody>
        </p:sp>
        <p:sp>
          <p:nvSpPr>
            <p:cNvPr id="19769" name="Freeform 513"/>
            <p:cNvSpPr>
              <a:spLocks/>
            </p:cNvSpPr>
            <p:nvPr/>
          </p:nvSpPr>
          <p:spPr bwMode="auto">
            <a:xfrm>
              <a:off x="5595938" y="2017713"/>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770" name="Freeform 514"/>
            <p:cNvSpPr>
              <a:spLocks/>
            </p:cNvSpPr>
            <p:nvPr/>
          </p:nvSpPr>
          <p:spPr bwMode="auto">
            <a:xfrm>
              <a:off x="5719763" y="2236788"/>
              <a:ext cx="179387" cy="257175"/>
            </a:xfrm>
            <a:custGeom>
              <a:avLst/>
              <a:gdLst>
                <a:gd name="T0" fmla="*/ 0 w 113"/>
                <a:gd name="T1" fmla="*/ 2147483647 h 162"/>
                <a:gd name="T2" fmla="*/ 2147483647 w 113"/>
                <a:gd name="T3" fmla="*/ 2147483647 h 162"/>
                <a:gd name="T4" fmla="*/ 2147483647 w 113"/>
                <a:gd name="T5" fmla="*/ 0 h 162"/>
                <a:gd name="T6" fmla="*/ 0 w 113"/>
                <a:gd name="T7" fmla="*/ 2147483647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0" y="162"/>
                  </a:moveTo>
                  <a:lnTo>
                    <a:pt x="113" y="138"/>
                  </a:lnTo>
                  <a:lnTo>
                    <a:pt x="29" y="0"/>
                  </a:lnTo>
                  <a:lnTo>
                    <a:pt x="0" y="162"/>
                  </a:lnTo>
                  <a:close/>
                </a:path>
              </a:pathLst>
            </a:custGeom>
            <a:solidFill>
              <a:srgbClr val="FF3000"/>
            </a:solidFill>
            <a:ln w="9525">
              <a:noFill/>
              <a:round/>
              <a:headEnd/>
              <a:tailEnd/>
            </a:ln>
          </p:spPr>
          <p:txBody>
            <a:bodyPr/>
            <a:lstStyle/>
            <a:p>
              <a:endParaRPr lang="en-US"/>
            </a:p>
          </p:txBody>
        </p:sp>
        <p:sp>
          <p:nvSpPr>
            <p:cNvPr id="19771" name="Freeform 515"/>
            <p:cNvSpPr>
              <a:spLocks/>
            </p:cNvSpPr>
            <p:nvPr/>
          </p:nvSpPr>
          <p:spPr bwMode="auto">
            <a:xfrm>
              <a:off x="5719763" y="2236788"/>
              <a:ext cx="179387" cy="257175"/>
            </a:xfrm>
            <a:custGeom>
              <a:avLst/>
              <a:gdLst>
                <a:gd name="T0" fmla="*/ 0 w 19"/>
                <a:gd name="T1" fmla="*/ 2147483647 h 27"/>
                <a:gd name="T2" fmla="*/ 2147483647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3"/>
                  </a:lnTo>
                  <a:lnTo>
                    <a:pt x="5" y="0"/>
                  </a:lnTo>
                </a:path>
              </a:pathLst>
            </a:custGeom>
            <a:noFill/>
            <a:ln w="0">
              <a:solidFill>
                <a:srgbClr val="000000"/>
              </a:solidFill>
              <a:round/>
              <a:headEnd/>
              <a:tailEnd/>
            </a:ln>
          </p:spPr>
          <p:txBody>
            <a:bodyPr/>
            <a:lstStyle/>
            <a:p>
              <a:endParaRPr lang="en-US"/>
            </a:p>
          </p:txBody>
        </p:sp>
        <p:sp>
          <p:nvSpPr>
            <p:cNvPr id="19772" name="Freeform 516"/>
            <p:cNvSpPr>
              <a:spLocks/>
            </p:cNvSpPr>
            <p:nvPr/>
          </p:nvSpPr>
          <p:spPr bwMode="auto">
            <a:xfrm>
              <a:off x="5719763" y="2455863"/>
              <a:ext cx="179387" cy="257175"/>
            </a:xfrm>
            <a:custGeom>
              <a:avLst/>
              <a:gdLst>
                <a:gd name="T0" fmla="*/ 2147483647 w 113"/>
                <a:gd name="T1" fmla="*/ 2147483647 h 162"/>
                <a:gd name="T2" fmla="*/ 0 w 113"/>
                <a:gd name="T3" fmla="*/ 2147483647 h 162"/>
                <a:gd name="T4" fmla="*/ 2147483647 w 113"/>
                <a:gd name="T5" fmla="*/ 0 h 162"/>
                <a:gd name="T6" fmla="*/ 2147483647 w 113"/>
                <a:gd name="T7" fmla="*/ 2147483647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77" y="162"/>
                  </a:moveTo>
                  <a:lnTo>
                    <a:pt x="0" y="24"/>
                  </a:lnTo>
                  <a:lnTo>
                    <a:pt x="113" y="0"/>
                  </a:lnTo>
                  <a:lnTo>
                    <a:pt x="77" y="162"/>
                  </a:lnTo>
                  <a:close/>
                </a:path>
              </a:pathLst>
            </a:custGeom>
            <a:solidFill>
              <a:srgbClr val="FF8F00"/>
            </a:solidFill>
            <a:ln w="9525">
              <a:noFill/>
              <a:round/>
              <a:headEnd/>
              <a:tailEnd/>
            </a:ln>
          </p:spPr>
          <p:txBody>
            <a:bodyPr/>
            <a:lstStyle/>
            <a:p>
              <a:endParaRPr lang="en-US"/>
            </a:p>
          </p:txBody>
        </p:sp>
        <p:sp>
          <p:nvSpPr>
            <p:cNvPr id="19773" name="Freeform 517"/>
            <p:cNvSpPr>
              <a:spLocks/>
            </p:cNvSpPr>
            <p:nvPr/>
          </p:nvSpPr>
          <p:spPr bwMode="auto">
            <a:xfrm>
              <a:off x="5719763" y="2455863"/>
              <a:ext cx="179387" cy="257175"/>
            </a:xfrm>
            <a:custGeom>
              <a:avLst/>
              <a:gdLst>
                <a:gd name="T0" fmla="*/ 2147483647 w 19"/>
                <a:gd name="T1" fmla="*/ 2147483647 h 27"/>
                <a:gd name="T2" fmla="*/ 0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3" y="27"/>
                  </a:moveTo>
                  <a:lnTo>
                    <a:pt x="0" y="4"/>
                  </a:lnTo>
                  <a:lnTo>
                    <a:pt x="19" y="0"/>
                  </a:lnTo>
                </a:path>
              </a:pathLst>
            </a:custGeom>
            <a:noFill/>
            <a:ln w="0">
              <a:solidFill>
                <a:srgbClr val="000000"/>
              </a:solidFill>
              <a:round/>
              <a:headEnd/>
              <a:tailEnd/>
            </a:ln>
          </p:spPr>
          <p:txBody>
            <a:bodyPr/>
            <a:lstStyle/>
            <a:p>
              <a:endParaRPr lang="en-US"/>
            </a:p>
          </p:txBody>
        </p:sp>
        <p:sp>
          <p:nvSpPr>
            <p:cNvPr id="19774" name="Oval 518"/>
            <p:cNvSpPr>
              <a:spLocks noChangeArrowheads="1"/>
            </p:cNvSpPr>
            <p:nvPr/>
          </p:nvSpPr>
          <p:spPr bwMode="auto">
            <a:xfrm>
              <a:off x="5822950" y="1695450"/>
              <a:ext cx="85725" cy="85725"/>
            </a:xfrm>
            <a:prstGeom prst="ellipse">
              <a:avLst/>
            </a:prstGeom>
            <a:solidFill>
              <a:srgbClr val="FF0000"/>
            </a:solidFill>
            <a:ln w="9525">
              <a:noFill/>
              <a:round/>
              <a:headEnd/>
              <a:tailEnd/>
            </a:ln>
          </p:spPr>
          <p:txBody>
            <a:bodyPr/>
            <a:lstStyle/>
            <a:p>
              <a:endParaRPr lang="en-US"/>
            </a:p>
          </p:txBody>
        </p:sp>
        <p:sp>
          <p:nvSpPr>
            <p:cNvPr id="19775" name="Oval 519"/>
            <p:cNvSpPr>
              <a:spLocks noChangeArrowheads="1"/>
            </p:cNvSpPr>
            <p:nvPr/>
          </p:nvSpPr>
          <p:spPr bwMode="auto">
            <a:xfrm>
              <a:off x="5822950" y="1695450"/>
              <a:ext cx="85725" cy="85725"/>
            </a:xfrm>
            <a:prstGeom prst="ellipse">
              <a:avLst/>
            </a:prstGeom>
            <a:noFill/>
            <a:ln w="0">
              <a:solidFill>
                <a:srgbClr val="FF0000"/>
              </a:solidFill>
              <a:round/>
              <a:headEnd/>
              <a:tailEnd/>
            </a:ln>
          </p:spPr>
          <p:txBody>
            <a:bodyPr/>
            <a:lstStyle/>
            <a:p>
              <a:endParaRPr lang="en-US"/>
            </a:p>
          </p:txBody>
        </p:sp>
        <p:sp>
          <p:nvSpPr>
            <p:cNvPr id="19776" name="Oval 520"/>
            <p:cNvSpPr>
              <a:spLocks noChangeArrowheads="1"/>
            </p:cNvSpPr>
            <p:nvPr/>
          </p:nvSpPr>
          <p:spPr bwMode="auto">
            <a:xfrm>
              <a:off x="5775325" y="2674938"/>
              <a:ext cx="85725" cy="85725"/>
            </a:xfrm>
            <a:prstGeom prst="ellipse">
              <a:avLst/>
            </a:prstGeom>
            <a:solidFill>
              <a:srgbClr val="FF0000"/>
            </a:solidFill>
            <a:ln w="9525">
              <a:noFill/>
              <a:round/>
              <a:headEnd/>
              <a:tailEnd/>
            </a:ln>
          </p:spPr>
          <p:txBody>
            <a:bodyPr/>
            <a:lstStyle/>
            <a:p>
              <a:endParaRPr lang="en-US"/>
            </a:p>
          </p:txBody>
        </p:sp>
        <p:sp>
          <p:nvSpPr>
            <p:cNvPr id="19777" name="Oval 521"/>
            <p:cNvSpPr>
              <a:spLocks noChangeArrowheads="1"/>
            </p:cNvSpPr>
            <p:nvPr/>
          </p:nvSpPr>
          <p:spPr bwMode="auto">
            <a:xfrm>
              <a:off x="5775325" y="2674938"/>
              <a:ext cx="85725" cy="85725"/>
            </a:xfrm>
            <a:prstGeom prst="ellipse">
              <a:avLst/>
            </a:prstGeom>
            <a:noFill/>
            <a:ln w="0">
              <a:solidFill>
                <a:srgbClr val="FF0000"/>
              </a:solidFill>
              <a:round/>
              <a:headEnd/>
              <a:tailEnd/>
            </a:ln>
          </p:spPr>
          <p:txBody>
            <a:bodyPr/>
            <a:lstStyle/>
            <a:p>
              <a:endParaRPr lang="en-US"/>
            </a:p>
          </p:txBody>
        </p:sp>
        <p:sp>
          <p:nvSpPr>
            <p:cNvPr id="19778" name="Freeform 522"/>
            <p:cNvSpPr>
              <a:spLocks/>
            </p:cNvSpPr>
            <p:nvPr/>
          </p:nvSpPr>
          <p:spPr bwMode="auto">
            <a:xfrm>
              <a:off x="5472113" y="201771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CF0000"/>
            </a:solidFill>
            <a:ln w="9525">
              <a:noFill/>
              <a:round/>
              <a:headEnd/>
              <a:tailEnd/>
            </a:ln>
          </p:spPr>
          <p:txBody>
            <a:bodyPr/>
            <a:lstStyle/>
            <a:p>
              <a:endParaRPr lang="en-US"/>
            </a:p>
          </p:txBody>
        </p:sp>
        <p:sp>
          <p:nvSpPr>
            <p:cNvPr id="19779" name="Freeform 523"/>
            <p:cNvSpPr>
              <a:spLocks/>
            </p:cNvSpPr>
            <p:nvPr/>
          </p:nvSpPr>
          <p:spPr bwMode="auto">
            <a:xfrm>
              <a:off x="5472113" y="201771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80" name="Freeform 524"/>
            <p:cNvSpPr>
              <a:spLocks/>
            </p:cNvSpPr>
            <p:nvPr/>
          </p:nvSpPr>
          <p:spPr bwMode="auto">
            <a:xfrm>
              <a:off x="5595938" y="2236788"/>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FF3000"/>
            </a:solidFill>
            <a:ln w="9525">
              <a:noFill/>
              <a:round/>
              <a:headEnd/>
              <a:tailEnd/>
            </a:ln>
          </p:spPr>
          <p:txBody>
            <a:bodyPr/>
            <a:lstStyle/>
            <a:p>
              <a:endParaRPr lang="en-US"/>
            </a:p>
          </p:txBody>
        </p:sp>
        <p:sp>
          <p:nvSpPr>
            <p:cNvPr id="19781" name="Freeform 525"/>
            <p:cNvSpPr>
              <a:spLocks/>
            </p:cNvSpPr>
            <p:nvPr/>
          </p:nvSpPr>
          <p:spPr bwMode="auto">
            <a:xfrm>
              <a:off x="5595938" y="2236788"/>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782" name="Oval 526"/>
            <p:cNvSpPr>
              <a:spLocks noChangeArrowheads="1"/>
            </p:cNvSpPr>
            <p:nvPr/>
          </p:nvSpPr>
          <p:spPr bwMode="auto">
            <a:xfrm>
              <a:off x="5510213" y="2265363"/>
              <a:ext cx="85725" cy="85725"/>
            </a:xfrm>
            <a:prstGeom prst="ellipse">
              <a:avLst/>
            </a:prstGeom>
            <a:solidFill>
              <a:srgbClr val="FF0000"/>
            </a:solidFill>
            <a:ln w="9525">
              <a:noFill/>
              <a:round/>
              <a:headEnd/>
              <a:tailEnd/>
            </a:ln>
          </p:spPr>
          <p:txBody>
            <a:bodyPr/>
            <a:lstStyle/>
            <a:p>
              <a:endParaRPr lang="en-US"/>
            </a:p>
          </p:txBody>
        </p:sp>
        <p:sp>
          <p:nvSpPr>
            <p:cNvPr id="19783" name="Oval 527"/>
            <p:cNvSpPr>
              <a:spLocks noChangeArrowheads="1"/>
            </p:cNvSpPr>
            <p:nvPr/>
          </p:nvSpPr>
          <p:spPr bwMode="auto">
            <a:xfrm>
              <a:off x="5510213" y="2265363"/>
              <a:ext cx="85725" cy="85725"/>
            </a:xfrm>
            <a:prstGeom prst="ellipse">
              <a:avLst/>
            </a:prstGeom>
            <a:noFill/>
            <a:ln w="0">
              <a:solidFill>
                <a:srgbClr val="FF0000"/>
              </a:solidFill>
              <a:round/>
              <a:headEnd/>
              <a:tailEnd/>
            </a:ln>
          </p:spPr>
          <p:txBody>
            <a:bodyPr/>
            <a:lstStyle/>
            <a:p>
              <a:endParaRPr lang="en-US"/>
            </a:p>
          </p:txBody>
        </p:sp>
        <p:sp>
          <p:nvSpPr>
            <p:cNvPr id="19786" name="Oval 532"/>
            <p:cNvSpPr>
              <a:spLocks noChangeArrowheads="1"/>
            </p:cNvSpPr>
            <p:nvPr/>
          </p:nvSpPr>
          <p:spPr bwMode="auto">
            <a:xfrm>
              <a:off x="6545263" y="2389188"/>
              <a:ext cx="85725" cy="85725"/>
            </a:xfrm>
            <a:prstGeom prst="ellipse">
              <a:avLst/>
            </a:prstGeom>
            <a:noFill/>
            <a:ln w="0">
              <a:solidFill>
                <a:srgbClr val="FF0000"/>
              </a:solidFill>
              <a:round/>
              <a:headEnd/>
              <a:tailEnd/>
            </a:ln>
          </p:spPr>
          <p:txBody>
            <a:bodyPr/>
            <a:lstStyle/>
            <a:p>
              <a:endParaRPr lang="en-US"/>
            </a:p>
          </p:txBody>
        </p:sp>
        <p:sp>
          <p:nvSpPr>
            <p:cNvPr id="19787" name="Oval 533"/>
            <p:cNvSpPr>
              <a:spLocks noChangeArrowheads="1"/>
            </p:cNvSpPr>
            <p:nvPr/>
          </p:nvSpPr>
          <p:spPr bwMode="auto">
            <a:xfrm>
              <a:off x="6621463" y="2674938"/>
              <a:ext cx="85725" cy="85725"/>
            </a:xfrm>
            <a:prstGeom prst="ellipse">
              <a:avLst/>
            </a:prstGeom>
            <a:solidFill>
              <a:srgbClr val="FF0000"/>
            </a:solidFill>
            <a:ln w="0">
              <a:solidFill>
                <a:srgbClr val="FF0000"/>
              </a:solidFill>
              <a:round/>
              <a:headEnd/>
              <a:tailEnd/>
            </a:ln>
          </p:spPr>
          <p:txBody>
            <a:bodyPr/>
            <a:lstStyle/>
            <a:p>
              <a:endParaRPr lang="en-US"/>
            </a:p>
          </p:txBody>
        </p:sp>
      </p:grpSp>
      <p:sp>
        <p:nvSpPr>
          <p:cNvPr id="19788" name="Rectangle 534"/>
          <p:cNvSpPr>
            <a:spLocks noGrp="1" noChangeArrowheads="1"/>
          </p:cNvSpPr>
          <p:nvPr>
            <p:ph type="title"/>
          </p:nvPr>
        </p:nvSpPr>
        <p:spPr>
          <a:noFill/>
        </p:spPr>
        <p:txBody>
          <a:bodyPr/>
          <a:lstStyle/>
          <a:p>
            <a:r>
              <a:rPr lang="en-US" dirty="0" smtClean="0">
                <a:solidFill>
                  <a:schemeClr val="tx1"/>
                </a:solidFill>
                <a:sym typeface="Symbol" pitchFamily="18" charset="2"/>
              </a:rPr>
              <a:t>Linear Approximation: Regression*</a:t>
            </a:r>
          </a:p>
        </p:txBody>
      </p:sp>
      <p:grpSp>
        <p:nvGrpSpPr>
          <p:cNvPr id="4" name="Group 555"/>
          <p:cNvGrpSpPr>
            <a:grpSpLocks/>
          </p:cNvGrpSpPr>
          <p:nvPr/>
        </p:nvGrpSpPr>
        <p:grpSpPr bwMode="auto">
          <a:xfrm>
            <a:off x="1627035" y="5410200"/>
            <a:ext cx="3173565" cy="841375"/>
            <a:chOff x="-31730" y="5864225"/>
            <a:chExt cx="3173565" cy="840628"/>
          </a:xfrm>
        </p:grpSpPr>
        <p:sp>
          <p:nvSpPr>
            <p:cNvPr id="19796" name="Text Box 536"/>
            <p:cNvSpPr txBox="1">
              <a:spLocks noChangeArrowheads="1"/>
            </p:cNvSpPr>
            <p:nvPr/>
          </p:nvSpPr>
          <p:spPr bwMode="auto">
            <a:xfrm>
              <a:off x="-31730" y="5864225"/>
              <a:ext cx="1640193" cy="461255"/>
            </a:xfrm>
            <a:prstGeom prst="rect">
              <a:avLst/>
            </a:prstGeom>
            <a:noFill/>
            <a:ln w="28575" algn="ctr">
              <a:noFill/>
              <a:miter lim="800000"/>
              <a:headEnd/>
              <a:tailEnd/>
            </a:ln>
          </p:spPr>
          <p:txBody>
            <a:bodyPr wrap="none">
              <a:spAutoFit/>
            </a:bodyPr>
            <a:lstStyle/>
            <a:p>
              <a:pPr algn="ctr"/>
              <a:r>
                <a:rPr lang="en-US" sz="2400" dirty="0" smtClean="0">
                  <a:cs typeface="Arial" charset="0"/>
                </a:rPr>
                <a:t>Prediction:</a:t>
              </a:r>
              <a:endParaRPr lang="en-US" sz="2400" dirty="0">
                <a:cs typeface="Arial" charset="0"/>
              </a:endParaRPr>
            </a:p>
          </p:txBody>
        </p:sp>
        <p:pic>
          <p:nvPicPr>
            <p:cNvPr id="19797" name="Picture 553" descr="txp_fig"/>
            <p:cNvPicPr>
              <a:picLocks noChangeAspect="1"/>
            </p:cNvPicPr>
            <p:nvPr>
              <p:custDataLst>
                <p:tags r:id="rId4"/>
              </p:custDataLst>
            </p:nvPr>
          </p:nvPicPr>
          <p:blipFill>
            <a:blip r:embed="rId7" cstate="print"/>
            <a:srcRect/>
            <a:stretch>
              <a:fillRect/>
            </a:stretch>
          </p:blipFill>
          <p:spPr bwMode="auto">
            <a:xfrm>
              <a:off x="72750" y="6352437"/>
              <a:ext cx="3069085" cy="352416"/>
            </a:xfrm>
            <a:prstGeom prst="rect">
              <a:avLst/>
            </a:prstGeom>
            <a:noFill/>
            <a:ln w="9525">
              <a:noFill/>
              <a:miter lim="800000"/>
              <a:headEnd/>
              <a:tailEnd/>
            </a:ln>
          </p:spPr>
        </p:pic>
      </p:grpSp>
      <p:grpSp>
        <p:nvGrpSpPr>
          <p:cNvPr id="5" name="Group 558"/>
          <p:cNvGrpSpPr>
            <a:grpSpLocks/>
          </p:cNvGrpSpPr>
          <p:nvPr/>
        </p:nvGrpSpPr>
        <p:grpSpPr bwMode="auto">
          <a:xfrm>
            <a:off x="6799856" y="5410200"/>
            <a:ext cx="4863507" cy="855663"/>
            <a:chOff x="4282035" y="5826125"/>
            <a:chExt cx="4864191" cy="856014"/>
          </a:xfrm>
        </p:grpSpPr>
        <p:sp>
          <p:nvSpPr>
            <p:cNvPr id="19794" name="Text Box 539"/>
            <p:cNvSpPr txBox="1">
              <a:spLocks noChangeArrowheads="1"/>
            </p:cNvSpPr>
            <p:nvPr/>
          </p:nvSpPr>
          <p:spPr bwMode="auto">
            <a:xfrm>
              <a:off x="4282035" y="5826125"/>
              <a:ext cx="1640424" cy="461854"/>
            </a:xfrm>
            <a:prstGeom prst="rect">
              <a:avLst/>
            </a:prstGeom>
            <a:noFill/>
            <a:ln w="28575" algn="ctr">
              <a:noFill/>
              <a:miter lim="800000"/>
              <a:headEnd/>
              <a:tailEnd/>
            </a:ln>
          </p:spPr>
          <p:txBody>
            <a:bodyPr wrap="none">
              <a:spAutoFit/>
            </a:bodyPr>
            <a:lstStyle/>
            <a:p>
              <a:pPr algn="ctr"/>
              <a:r>
                <a:rPr lang="en-US" sz="2400" dirty="0" smtClean="0">
                  <a:cs typeface="Arial" charset="0"/>
                </a:rPr>
                <a:t>Prediction:</a:t>
              </a:r>
              <a:endParaRPr lang="en-US" sz="2400" dirty="0">
                <a:cs typeface="Arial" charset="0"/>
              </a:endParaRPr>
            </a:p>
          </p:txBody>
        </p:sp>
        <p:pic>
          <p:nvPicPr>
            <p:cNvPr id="19795" name="Picture 556" descr="txp_fig"/>
            <p:cNvPicPr>
              <a:picLocks noChangeAspect="1"/>
            </p:cNvPicPr>
            <p:nvPr>
              <p:custDataLst>
                <p:tags r:id="rId3"/>
              </p:custDataLst>
            </p:nvPr>
          </p:nvPicPr>
          <p:blipFill>
            <a:blip r:embed="rId8" cstate="print"/>
            <a:srcRect/>
            <a:stretch>
              <a:fillRect/>
            </a:stretch>
          </p:blipFill>
          <p:spPr bwMode="auto">
            <a:xfrm>
              <a:off x="4416385" y="6333624"/>
              <a:ext cx="4729841" cy="348515"/>
            </a:xfrm>
            <a:prstGeom prst="rect">
              <a:avLst/>
            </a:prstGeom>
            <a:noFill/>
            <a:ln w="9525">
              <a:noFill/>
              <a:miter lim="800000"/>
              <a:headEnd/>
              <a:tailEnd/>
            </a:ln>
          </p:spPr>
        </p:pic>
      </p:grpSp>
      <p:pic>
        <p:nvPicPr>
          <p:cNvPr id="553" name="Picture 552" descr="txp_fig"/>
          <p:cNvPicPr>
            <a:picLocks noChangeAspect="1"/>
          </p:cNvPicPr>
          <p:nvPr>
            <p:custDataLst>
              <p:tags r:id="rId1"/>
            </p:custDataLst>
          </p:nvPr>
        </p:nvPicPr>
        <p:blipFill>
          <a:blip r:embed="rId9" cstate="print"/>
          <a:srcRect/>
          <a:stretch>
            <a:fillRect/>
          </a:stretch>
        </p:blipFill>
        <p:spPr bwMode="auto">
          <a:xfrm>
            <a:off x="3240088" y="4575175"/>
            <a:ext cx="946150" cy="377825"/>
          </a:xfrm>
          <a:prstGeom prst="rect">
            <a:avLst/>
          </a:prstGeom>
          <a:noFill/>
          <a:ln w="9525">
            <a:noFill/>
            <a:miter lim="800000"/>
            <a:headEnd/>
            <a:tailEnd/>
          </a:ln>
        </p:spPr>
      </p:pic>
      <p:pic>
        <p:nvPicPr>
          <p:cNvPr id="544" name="Picture 543" descr="txp_fig"/>
          <p:cNvPicPr>
            <a:picLocks noChangeAspect="1"/>
          </p:cNvPicPr>
          <p:nvPr>
            <p:custDataLst>
              <p:tags r:id="rId2"/>
            </p:custDataLst>
          </p:nvPr>
        </p:nvPicPr>
        <p:blipFill>
          <a:blip r:embed="rId10" cstate="print"/>
          <a:srcRect/>
          <a:stretch>
            <a:fillRect/>
          </a:stretch>
        </p:blipFill>
        <p:spPr bwMode="auto">
          <a:xfrm>
            <a:off x="917575" y="2535238"/>
            <a:ext cx="225425" cy="360362"/>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4695825" y="3081338"/>
            <a:ext cx="5106987" cy="2270125"/>
            <a:chOff x="1807" y="1145"/>
            <a:chExt cx="3217" cy="1430"/>
          </a:xfrm>
        </p:grpSpPr>
        <p:sp>
          <p:nvSpPr>
            <p:cNvPr id="20544" name="Line 3"/>
            <p:cNvSpPr>
              <a:spLocks noChangeShapeType="1"/>
            </p:cNvSpPr>
            <p:nvPr/>
          </p:nvSpPr>
          <p:spPr bwMode="auto">
            <a:xfrm>
              <a:off x="1807" y="2115"/>
              <a:ext cx="0" cy="328"/>
            </a:xfrm>
            <a:prstGeom prst="line">
              <a:avLst/>
            </a:prstGeom>
            <a:noFill/>
            <a:ln w="38100">
              <a:solidFill>
                <a:schemeClr val="accent2"/>
              </a:solidFill>
              <a:round/>
              <a:headEnd/>
              <a:tailEnd/>
            </a:ln>
          </p:spPr>
          <p:txBody>
            <a:bodyPr wrap="none" anchor="ctr">
              <a:spAutoFit/>
            </a:bodyPr>
            <a:lstStyle/>
            <a:p>
              <a:endParaRPr lang="en-US"/>
            </a:p>
          </p:txBody>
        </p:sp>
        <p:sp>
          <p:nvSpPr>
            <p:cNvPr id="20545" name="Line 5"/>
            <p:cNvSpPr>
              <a:spLocks noChangeShapeType="1"/>
            </p:cNvSpPr>
            <p:nvPr/>
          </p:nvSpPr>
          <p:spPr bwMode="auto">
            <a:xfrm>
              <a:off x="2188" y="2317"/>
              <a:ext cx="0" cy="258"/>
            </a:xfrm>
            <a:prstGeom prst="line">
              <a:avLst/>
            </a:prstGeom>
            <a:noFill/>
            <a:ln w="38100">
              <a:solidFill>
                <a:schemeClr val="accent2"/>
              </a:solidFill>
              <a:round/>
              <a:headEnd/>
              <a:tailEnd/>
            </a:ln>
          </p:spPr>
          <p:txBody>
            <a:bodyPr anchor="ctr">
              <a:spAutoFit/>
            </a:bodyPr>
            <a:lstStyle/>
            <a:p>
              <a:endParaRPr lang="en-US"/>
            </a:p>
          </p:txBody>
        </p:sp>
        <p:sp>
          <p:nvSpPr>
            <p:cNvPr id="20546" name="Line 6"/>
            <p:cNvSpPr>
              <a:spLocks noChangeShapeType="1"/>
            </p:cNvSpPr>
            <p:nvPr/>
          </p:nvSpPr>
          <p:spPr bwMode="auto">
            <a:xfrm>
              <a:off x="2949" y="2016"/>
              <a:ext cx="0" cy="119"/>
            </a:xfrm>
            <a:prstGeom prst="line">
              <a:avLst/>
            </a:prstGeom>
            <a:noFill/>
            <a:ln w="38100">
              <a:solidFill>
                <a:schemeClr val="accent2"/>
              </a:solidFill>
              <a:round/>
              <a:headEnd/>
              <a:tailEnd/>
            </a:ln>
          </p:spPr>
          <p:txBody>
            <a:bodyPr anchor="ctr">
              <a:spAutoFit/>
            </a:bodyPr>
            <a:lstStyle/>
            <a:p>
              <a:endParaRPr lang="en-US"/>
            </a:p>
          </p:txBody>
        </p:sp>
        <p:sp>
          <p:nvSpPr>
            <p:cNvPr id="20547" name="Line 7"/>
            <p:cNvSpPr>
              <a:spLocks noChangeShapeType="1"/>
            </p:cNvSpPr>
            <p:nvPr/>
          </p:nvSpPr>
          <p:spPr bwMode="auto">
            <a:xfrm>
              <a:off x="3323" y="1843"/>
              <a:ext cx="0" cy="80"/>
            </a:xfrm>
            <a:prstGeom prst="line">
              <a:avLst/>
            </a:prstGeom>
            <a:noFill/>
            <a:ln w="38100">
              <a:solidFill>
                <a:schemeClr val="accent2"/>
              </a:solidFill>
              <a:round/>
              <a:headEnd/>
              <a:tailEnd/>
            </a:ln>
          </p:spPr>
          <p:txBody>
            <a:bodyPr anchor="ctr">
              <a:spAutoFit/>
            </a:bodyPr>
            <a:lstStyle/>
            <a:p>
              <a:endParaRPr lang="en-US"/>
            </a:p>
          </p:txBody>
        </p:sp>
        <p:sp>
          <p:nvSpPr>
            <p:cNvPr id="20548" name="Line 8"/>
            <p:cNvSpPr>
              <a:spLocks noChangeShapeType="1"/>
            </p:cNvSpPr>
            <p:nvPr/>
          </p:nvSpPr>
          <p:spPr bwMode="auto">
            <a:xfrm>
              <a:off x="3707" y="1682"/>
              <a:ext cx="0" cy="199"/>
            </a:xfrm>
            <a:prstGeom prst="line">
              <a:avLst/>
            </a:prstGeom>
            <a:noFill/>
            <a:ln w="38100">
              <a:solidFill>
                <a:schemeClr val="accent2"/>
              </a:solidFill>
              <a:round/>
              <a:headEnd/>
              <a:tailEnd/>
            </a:ln>
          </p:spPr>
          <p:txBody>
            <a:bodyPr anchor="ctr">
              <a:spAutoFit/>
            </a:bodyPr>
            <a:lstStyle/>
            <a:p>
              <a:endParaRPr lang="en-US"/>
            </a:p>
          </p:txBody>
        </p:sp>
        <p:sp>
          <p:nvSpPr>
            <p:cNvPr id="20549" name="Line 9"/>
            <p:cNvSpPr>
              <a:spLocks noChangeShapeType="1"/>
            </p:cNvSpPr>
            <p:nvPr/>
          </p:nvSpPr>
          <p:spPr bwMode="auto">
            <a:xfrm>
              <a:off x="3892" y="1539"/>
              <a:ext cx="0" cy="70"/>
            </a:xfrm>
            <a:prstGeom prst="line">
              <a:avLst/>
            </a:prstGeom>
            <a:noFill/>
            <a:ln w="38100">
              <a:solidFill>
                <a:schemeClr val="accent2"/>
              </a:solidFill>
              <a:round/>
              <a:headEnd/>
              <a:tailEnd/>
            </a:ln>
          </p:spPr>
          <p:txBody>
            <a:bodyPr anchor="ctr">
              <a:spAutoFit/>
            </a:bodyPr>
            <a:lstStyle/>
            <a:p>
              <a:endParaRPr lang="en-US"/>
            </a:p>
          </p:txBody>
        </p:sp>
        <p:sp>
          <p:nvSpPr>
            <p:cNvPr id="20550" name="Line 10"/>
            <p:cNvSpPr>
              <a:spLocks noChangeShapeType="1"/>
            </p:cNvSpPr>
            <p:nvPr/>
          </p:nvSpPr>
          <p:spPr bwMode="auto">
            <a:xfrm>
              <a:off x="4078" y="1545"/>
              <a:ext cx="0" cy="279"/>
            </a:xfrm>
            <a:prstGeom prst="line">
              <a:avLst/>
            </a:prstGeom>
            <a:noFill/>
            <a:ln w="38100">
              <a:solidFill>
                <a:schemeClr val="accent2"/>
              </a:solidFill>
              <a:round/>
              <a:headEnd/>
              <a:tailEnd/>
            </a:ln>
          </p:spPr>
          <p:txBody>
            <a:bodyPr anchor="ctr">
              <a:spAutoFit/>
            </a:bodyPr>
            <a:lstStyle/>
            <a:p>
              <a:endParaRPr lang="en-US"/>
            </a:p>
          </p:txBody>
        </p:sp>
        <p:sp>
          <p:nvSpPr>
            <p:cNvPr id="20551" name="Line 11"/>
            <p:cNvSpPr>
              <a:spLocks noChangeShapeType="1"/>
            </p:cNvSpPr>
            <p:nvPr/>
          </p:nvSpPr>
          <p:spPr bwMode="auto">
            <a:xfrm>
              <a:off x="4839" y="1145"/>
              <a:ext cx="0" cy="79"/>
            </a:xfrm>
            <a:prstGeom prst="line">
              <a:avLst/>
            </a:prstGeom>
            <a:noFill/>
            <a:ln w="38100">
              <a:solidFill>
                <a:schemeClr val="accent2"/>
              </a:solidFill>
              <a:round/>
              <a:headEnd/>
              <a:tailEnd/>
            </a:ln>
          </p:spPr>
          <p:txBody>
            <a:bodyPr anchor="ctr">
              <a:spAutoFit/>
            </a:bodyPr>
            <a:lstStyle/>
            <a:p>
              <a:endParaRPr lang="en-US"/>
            </a:p>
          </p:txBody>
        </p:sp>
        <p:sp>
          <p:nvSpPr>
            <p:cNvPr id="20552" name="Line 12"/>
            <p:cNvSpPr>
              <a:spLocks noChangeShapeType="1"/>
            </p:cNvSpPr>
            <p:nvPr/>
          </p:nvSpPr>
          <p:spPr bwMode="auto">
            <a:xfrm>
              <a:off x="5024" y="1162"/>
              <a:ext cx="0" cy="228"/>
            </a:xfrm>
            <a:prstGeom prst="line">
              <a:avLst/>
            </a:prstGeom>
            <a:noFill/>
            <a:ln w="38100">
              <a:solidFill>
                <a:schemeClr val="accent2"/>
              </a:solidFill>
              <a:round/>
              <a:headEnd/>
              <a:tailEnd/>
            </a:ln>
          </p:spPr>
          <p:txBody>
            <a:bodyPr anchor="ctr">
              <a:spAutoFit/>
            </a:bodyPr>
            <a:lstStyle/>
            <a:p>
              <a:endParaRPr lang="en-US"/>
            </a:p>
          </p:txBody>
        </p:sp>
        <p:sp>
          <p:nvSpPr>
            <p:cNvPr id="20553" name="Line 13"/>
            <p:cNvSpPr>
              <a:spLocks noChangeShapeType="1"/>
            </p:cNvSpPr>
            <p:nvPr/>
          </p:nvSpPr>
          <p:spPr bwMode="auto">
            <a:xfrm>
              <a:off x="2747" y="1953"/>
              <a:ext cx="0" cy="120"/>
            </a:xfrm>
            <a:prstGeom prst="line">
              <a:avLst/>
            </a:prstGeom>
            <a:noFill/>
            <a:ln w="38100">
              <a:solidFill>
                <a:schemeClr val="accent2"/>
              </a:solidFill>
              <a:round/>
              <a:headEnd/>
              <a:tailEnd/>
            </a:ln>
          </p:spPr>
          <p:txBody>
            <a:bodyPr anchor="ctr">
              <a:spAutoFit/>
            </a:bodyPr>
            <a:lstStyle/>
            <a:p>
              <a:endParaRPr lang="en-US"/>
            </a:p>
          </p:txBody>
        </p:sp>
        <p:sp>
          <p:nvSpPr>
            <p:cNvPr id="20554" name="Line 14"/>
            <p:cNvSpPr>
              <a:spLocks noChangeShapeType="1"/>
            </p:cNvSpPr>
            <p:nvPr/>
          </p:nvSpPr>
          <p:spPr bwMode="auto">
            <a:xfrm>
              <a:off x="1999" y="2387"/>
              <a:ext cx="0" cy="119"/>
            </a:xfrm>
            <a:prstGeom prst="line">
              <a:avLst/>
            </a:prstGeom>
            <a:noFill/>
            <a:ln w="38100">
              <a:solidFill>
                <a:schemeClr val="accent2"/>
              </a:solidFill>
              <a:round/>
              <a:headEnd/>
              <a:tailEnd/>
            </a:ln>
          </p:spPr>
          <p:txBody>
            <a:bodyPr anchor="ctr">
              <a:spAutoFit/>
            </a:bodyPr>
            <a:lstStyle/>
            <a:p>
              <a:endParaRPr lang="en-US"/>
            </a:p>
          </p:txBody>
        </p:sp>
        <p:sp>
          <p:nvSpPr>
            <p:cNvPr id="20555" name="Line 15"/>
            <p:cNvSpPr>
              <a:spLocks noChangeShapeType="1"/>
            </p:cNvSpPr>
            <p:nvPr/>
          </p:nvSpPr>
          <p:spPr bwMode="auto">
            <a:xfrm>
              <a:off x="3134" y="1705"/>
              <a:ext cx="0" cy="199"/>
            </a:xfrm>
            <a:prstGeom prst="line">
              <a:avLst/>
            </a:prstGeom>
            <a:noFill/>
            <a:ln w="38100">
              <a:solidFill>
                <a:schemeClr val="accent2"/>
              </a:solidFill>
              <a:round/>
              <a:headEnd/>
              <a:tailEnd/>
            </a:ln>
          </p:spPr>
          <p:txBody>
            <a:bodyPr anchor="ctr">
              <a:spAutoFit/>
            </a:bodyPr>
            <a:lstStyle/>
            <a:p>
              <a:endParaRPr lang="en-US"/>
            </a:p>
          </p:txBody>
        </p:sp>
      </p:grpSp>
      <p:sp>
        <p:nvSpPr>
          <p:cNvPr id="20483" name="Rectangle 16"/>
          <p:cNvSpPr>
            <a:spLocks noGrp="1" noChangeArrowheads="1"/>
          </p:cNvSpPr>
          <p:nvPr>
            <p:ph type="title"/>
          </p:nvPr>
        </p:nvSpPr>
        <p:spPr>
          <a:noFill/>
        </p:spPr>
        <p:txBody>
          <a:bodyPr/>
          <a:lstStyle/>
          <a:p>
            <a:r>
              <a:rPr lang="en-US" dirty="0" smtClean="0">
                <a:solidFill>
                  <a:schemeClr val="tx1"/>
                </a:solidFill>
                <a:sym typeface="Symbol" pitchFamily="18" charset="2"/>
              </a:rPr>
              <a:t>Optimization: Least Squares*</a:t>
            </a:r>
          </a:p>
        </p:txBody>
      </p:sp>
      <p:sp>
        <p:nvSpPr>
          <p:cNvPr id="20484" name="Line 17"/>
          <p:cNvSpPr>
            <a:spLocks noChangeShapeType="1"/>
          </p:cNvSpPr>
          <p:nvPr/>
        </p:nvSpPr>
        <p:spPr bwMode="auto">
          <a:xfrm flipV="1">
            <a:off x="4100512" y="2967038"/>
            <a:ext cx="6029325" cy="2443162"/>
          </a:xfrm>
          <a:prstGeom prst="line">
            <a:avLst/>
          </a:prstGeom>
          <a:noFill/>
          <a:ln w="38100">
            <a:solidFill>
              <a:srgbClr val="000000"/>
            </a:solidFill>
            <a:round/>
            <a:headEnd/>
            <a:tailEnd/>
          </a:ln>
        </p:spPr>
        <p:txBody>
          <a:bodyPr/>
          <a:lstStyle/>
          <a:p>
            <a:endParaRPr lang="en-US"/>
          </a:p>
        </p:txBody>
      </p:sp>
      <p:sp>
        <p:nvSpPr>
          <p:cNvPr id="20485" name="Line 18"/>
          <p:cNvSpPr>
            <a:spLocks noChangeShapeType="1"/>
          </p:cNvSpPr>
          <p:nvPr/>
        </p:nvSpPr>
        <p:spPr bwMode="auto">
          <a:xfrm>
            <a:off x="4100512" y="6070600"/>
            <a:ext cx="6000750" cy="3175"/>
          </a:xfrm>
          <a:prstGeom prst="line">
            <a:avLst/>
          </a:prstGeom>
          <a:noFill/>
          <a:ln w="0">
            <a:solidFill>
              <a:srgbClr val="000000"/>
            </a:solidFill>
            <a:round/>
            <a:headEnd/>
            <a:tailEnd/>
          </a:ln>
        </p:spPr>
        <p:txBody>
          <a:bodyPr/>
          <a:lstStyle/>
          <a:p>
            <a:endParaRPr lang="en-US"/>
          </a:p>
        </p:txBody>
      </p:sp>
      <p:sp>
        <p:nvSpPr>
          <p:cNvPr id="20486" name="Line 19"/>
          <p:cNvSpPr>
            <a:spLocks noChangeShapeType="1"/>
          </p:cNvSpPr>
          <p:nvPr/>
        </p:nvSpPr>
        <p:spPr bwMode="auto">
          <a:xfrm flipV="1">
            <a:off x="4100512" y="2743200"/>
            <a:ext cx="12700" cy="3327400"/>
          </a:xfrm>
          <a:prstGeom prst="line">
            <a:avLst/>
          </a:prstGeom>
          <a:noFill/>
          <a:ln w="0">
            <a:solidFill>
              <a:srgbClr val="000000"/>
            </a:solidFill>
            <a:round/>
            <a:headEnd/>
            <a:tailEnd/>
          </a:ln>
        </p:spPr>
        <p:txBody>
          <a:bodyPr/>
          <a:lstStyle/>
          <a:p>
            <a:endParaRPr lang="en-US"/>
          </a:p>
        </p:txBody>
      </p:sp>
      <p:sp>
        <p:nvSpPr>
          <p:cNvPr id="20487" name="Line 20"/>
          <p:cNvSpPr>
            <a:spLocks noChangeShapeType="1"/>
          </p:cNvSpPr>
          <p:nvPr/>
        </p:nvSpPr>
        <p:spPr bwMode="auto">
          <a:xfrm flipV="1">
            <a:off x="4100512" y="6005513"/>
            <a:ext cx="1588" cy="65087"/>
          </a:xfrm>
          <a:prstGeom prst="line">
            <a:avLst/>
          </a:prstGeom>
          <a:noFill/>
          <a:ln w="0">
            <a:solidFill>
              <a:srgbClr val="000000"/>
            </a:solidFill>
            <a:round/>
            <a:headEnd/>
            <a:tailEnd/>
          </a:ln>
        </p:spPr>
        <p:txBody>
          <a:bodyPr/>
          <a:lstStyle/>
          <a:p>
            <a:endParaRPr lang="en-US"/>
          </a:p>
        </p:txBody>
      </p:sp>
      <p:sp>
        <p:nvSpPr>
          <p:cNvPr id="20488" name="Rectangle 21"/>
          <p:cNvSpPr>
            <a:spLocks noChangeArrowheads="1"/>
          </p:cNvSpPr>
          <p:nvPr/>
        </p:nvSpPr>
        <p:spPr bwMode="auto">
          <a:xfrm>
            <a:off x="4113212" y="61087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0489" name="Line 22"/>
          <p:cNvSpPr>
            <a:spLocks noChangeShapeType="1"/>
          </p:cNvSpPr>
          <p:nvPr/>
        </p:nvSpPr>
        <p:spPr bwMode="auto">
          <a:xfrm flipV="1">
            <a:off x="10101262" y="6005513"/>
            <a:ext cx="3175" cy="65087"/>
          </a:xfrm>
          <a:prstGeom prst="line">
            <a:avLst/>
          </a:prstGeom>
          <a:noFill/>
          <a:ln w="0">
            <a:solidFill>
              <a:srgbClr val="000000"/>
            </a:solidFill>
            <a:round/>
            <a:headEnd/>
            <a:tailEnd/>
          </a:ln>
        </p:spPr>
        <p:txBody>
          <a:bodyPr/>
          <a:lstStyle/>
          <a:p>
            <a:endParaRPr lang="en-US"/>
          </a:p>
        </p:txBody>
      </p:sp>
      <p:sp>
        <p:nvSpPr>
          <p:cNvPr id="20490" name="Rectangle 23"/>
          <p:cNvSpPr>
            <a:spLocks noChangeArrowheads="1"/>
          </p:cNvSpPr>
          <p:nvPr/>
        </p:nvSpPr>
        <p:spPr bwMode="auto">
          <a:xfrm>
            <a:off x="10071100" y="61087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20491" name="Line 24"/>
          <p:cNvSpPr>
            <a:spLocks noChangeShapeType="1"/>
          </p:cNvSpPr>
          <p:nvPr/>
        </p:nvSpPr>
        <p:spPr bwMode="auto">
          <a:xfrm>
            <a:off x="4100512" y="6070600"/>
            <a:ext cx="52388" cy="3175"/>
          </a:xfrm>
          <a:prstGeom prst="line">
            <a:avLst/>
          </a:prstGeom>
          <a:noFill/>
          <a:ln w="0">
            <a:solidFill>
              <a:srgbClr val="000000"/>
            </a:solidFill>
            <a:round/>
            <a:headEnd/>
            <a:tailEnd/>
          </a:ln>
        </p:spPr>
        <p:txBody>
          <a:bodyPr/>
          <a:lstStyle/>
          <a:p>
            <a:endParaRPr lang="en-US"/>
          </a:p>
        </p:txBody>
      </p:sp>
      <p:sp>
        <p:nvSpPr>
          <p:cNvPr id="20492" name="Rectangle 25"/>
          <p:cNvSpPr>
            <a:spLocks noChangeArrowheads="1"/>
          </p:cNvSpPr>
          <p:nvPr/>
        </p:nvSpPr>
        <p:spPr bwMode="auto">
          <a:xfrm>
            <a:off x="4002087" y="5964238"/>
            <a:ext cx="6826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0493" name="Oval 26"/>
          <p:cNvSpPr>
            <a:spLocks noChangeArrowheads="1"/>
          </p:cNvSpPr>
          <p:nvPr/>
        </p:nvSpPr>
        <p:spPr bwMode="auto">
          <a:xfrm>
            <a:off x="4333875" y="5254625"/>
            <a:ext cx="123825" cy="117475"/>
          </a:xfrm>
          <a:prstGeom prst="ellipse">
            <a:avLst/>
          </a:prstGeom>
          <a:solidFill>
            <a:srgbClr val="FF0000"/>
          </a:solidFill>
          <a:ln w="9525">
            <a:solidFill>
              <a:srgbClr val="FF0000"/>
            </a:solidFill>
            <a:round/>
            <a:headEnd/>
            <a:tailEnd/>
          </a:ln>
        </p:spPr>
        <p:txBody>
          <a:bodyPr/>
          <a:lstStyle/>
          <a:p>
            <a:endParaRPr lang="en-US"/>
          </a:p>
        </p:txBody>
      </p:sp>
      <p:sp>
        <p:nvSpPr>
          <p:cNvPr id="20494" name="Oval 27"/>
          <p:cNvSpPr>
            <a:spLocks noChangeArrowheads="1"/>
          </p:cNvSpPr>
          <p:nvPr/>
        </p:nvSpPr>
        <p:spPr bwMode="auto">
          <a:xfrm>
            <a:off x="4333875" y="5254625"/>
            <a:ext cx="123825" cy="117475"/>
          </a:xfrm>
          <a:prstGeom prst="ellipse">
            <a:avLst/>
          </a:prstGeom>
          <a:solidFill>
            <a:srgbClr val="FF0000"/>
          </a:solidFill>
          <a:ln w="0">
            <a:solidFill>
              <a:srgbClr val="FF0000"/>
            </a:solidFill>
            <a:round/>
            <a:headEnd/>
            <a:tailEnd/>
          </a:ln>
        </p:spPr>
        <p:txBody>
          <a:bodyPr/>
          <a:lstStyle/>
          <a:p>
            <a:endParaRPr lang="en-US"/>
          </a:p>
        </p:txBody>
      </p:sp>
      <p:sp>
        <p:nvSpPr>
          <p:cNvPr id="20495" name="Oval 28"/>
          <p:cNvSpPr>
            <a:spLocks noChangeArrowheads="1"/>
          </p:cNvSpPr>
          <p:nvPr/>
        </p:nvSpPr>
        <p:spPr bwMode="auto">
          <a:xfrm>
            <a:off x="4638675" y="4576763"/>
            <a:ext cx="125412" cy="115887"/>
          </a:xfrm>
          <a:prstGeom prst="ellipse">
            <a:avLst/>
          </a:prstGeom>
          <a:solidFill>
            <a:srgbClr val="FF0000"/>
          </a:solidFill>
          <a:ln w="9525">
            <a:solidFill>
              <a:srgbClr val="FF0000"/>
            </a:solidFill>
            <a:round/>
            <a:headEnd/>
            <a:tailEnd/>
          </a:ln>
        </p:spPr>
        <p:txBody>
          <a:bodyPr/>
          <a:lstStyle/>
          <a:p>
            <a:endParaRPr lang="en-US"/>
          </a:p>
        </p:txBody>
      </p:sp>
      <p:sp>
        <p:nvSpPr>
          <p:cNvPr id="20496" name="Oval 29"/>
          <p:cNvSpPr>
            <a:spLocks noChangeArrowheads="1"/>
          </p:cNvSpPr>
          <p:nvPr/>
        </p:nvSpPr>
        <p:spPr bwMode="auto">
          <a:xfrm>
            <a:off x="4638675" y="4576763"/>
            <a:ext cx="125412" cy="115887"/>
          </a:xfrm>
          <a:prstGeom prst="ellipse">
            <a:avLst/>
          </a:prstGeom>
          <a:solidFill>
            <a:srgbClr val="FF0000"/>
          </a:solidFill>
          <a:ln w="0">
            <a:solidFill>
              <a:srgbClr val="FF0000"/>
            </a:solidFill>
            <a:round/>
            <a:headEnd/>
            <a:tailEnd/>
          </a:ln>
        </p:spPr>
        <p:txBody>
          <a:bodyPr/>
          <a:lstStyle/>
          <a:p>
            <a:endParaRPr lang="en-US"/>
          </a:p>
        </p:txBody>
      </p:sp>
      <p:sp>
        <p:nvSpPr>
          <p:cNvPr id="20497" name="Oval 30"/>
          <p:cNvSpPr>
            <a:spLocks noChangeArrowheads="1"/>
          </p:cNvSpPr>
          <p:nvPr/>
        </p:nvSpPr>
        <p:spPr bwMode="auto">
          <a:xfrm>
            <a:off x="4940300" y="5180013"/>
            <a:ext cx="127000" cy="112712"/>
          </a:xfrm>
          <a:prstGeom prst="ellipse">
            <a:avLst/>
          </a:prstGeom>
          <a:solidFill>
            <a:srgbClr val="FF0000"/>
          </a:solidFill>
          <a:ln w="9525">
            <a:solidFill>
              <a:srgbClr val="FF0000"/>
            </a:solidFill>
            <a:round/>
            <a:headEnd/>
            <a:tailEnd/>
          </a:ln>
        </p:spPr>
        <p:txBody>
          <a:bodyPr/>
          <a:lstStyle/>
          <a:p>
            <a:endParaRPr lang="en-US"/>
          </a:p>
        </p:txBody>
      </p:sp>
      <p:sp>
        <p:nvSpPr>
          <p:cNvPr id="20498" name="Oval 31"/>
          <p:cNvSpPr>
            <a:spLocks noChangeArrowheads="1"/>
          </p:cNvSpPr>
          <p:nvPr/>
        </p:nvSpPr>
        <p:spPr bwMode="auto">
          <a:xfrm>
            <a:off x="4940300" y="5180013"/>
            <a:ext cx="127000" cy="112712"/>
          </a:xfrm>
          <a:prstGeom prst="ellipse">
            <a:avLst/>
          </a:prstGeom>
          <a:solidFill>
            <a:srgbClr val="FF0000"/>
          </a:solidFill>
          <a:ln w="0">
            <a:solidFill>
              <a:srgbClr val="FF0000"/>
            </a:solidFill>
            <a:round/>
            <a:headEnd/>
            <a:tailEnd/>
          </a:ln>
        </p:spPr>
        <p:txBody>
          <a:bodyPr/>
          <a:lstStyle/>
          <a:p>
            <a:endParaRPr lang="en-US"/>
          </a:p>
        </p:txBody>
      </p:sp>
      <p:sp>
        <p:nvSpPr>
          <p:cNvPr id="20499" name="Oval 32"/>
          <p:cNvSpPr>
            <a:spLocks noChangeArrowheads="1"/>
          </p:cNvSpPr>
          <p:nvPr/>
        </p:nvSpPr>
        <p:spPr bwMode="auto">
          <a:xfrm>
            <a:off x="5232400" y="5267325"/>
            <a:ext cx="125412" cy="117475"/>
          </a:xfrm>
          <a:prstGeom prst="ellipse">
            <a:avLst/>
          </a:prstGeom>
          <a:solidFill>
            <a:srgbClr val="FF0000"/>
          </a:solidFill>
          <a:ln w="9525">
            <a:solidFill>
              <a:srgbClr val="FF0000"/>
            </a:solidFill>
            <a:round/>
            <a:headEnd/>
            <a:tailEnd/>
          </a:ln>
        </p:spPr>
        <p:txBody>
          <a:bodyPr/>
          <a:lstStyle/>
          <a:p>
            <a:endParaRPr lang="en-US"/>
          </a:p>
        </p:txBody>
      </p:sp>
      <p:sp>
        <p:nvSpPr>
          <p:cNvPr id="20500" name="Oval 33"/>
          <p:cNvSpPr>
            <a:spLocks noChangeArrowheads="1"/>
          </p:cNvSpPr>
          <p:nvPr/>
        </p:nvSpPr>
        <p:spPr bwMode="auto">
          <a:xfrm>
            <a:off x="5232400" y="5267325"/>
            <a:ext cx="125412" cy="117475"/>
          </a:xfrm>
          <a:prstGeom prst="ellipse">
            <a:avLst/>
          </a:prstGeom>
          <a:solidFill>
            <a:srgbClr val="FF0000"/>
          </a:solidFill>
          <a:ln w="0">
            <a:solidFill>
              <a:srgbClr val="FF0000"/>
            </a:solidFill>
            <a:round/>
            <a:headEnd/>
            <a:tailEnd/>
          </a:ln>
        </p:spPr>
        <p:txBody>
          <a:bodyPr/>
          <a:lstStyle/>
          <a:p>
            <a:endParaRPr lang="en-US"/>
          </a:p>
        </p:txBody>
      </p:sp>
      <p:sp>
        <p:nvSpPr>
          <p:cNvPr id="20501" name="Oval 34"/>
          <p:cNvSpPr>
            <a:spLocks noChangeArrowheads="1"/>
          </p:cNvSpPr>
          <p:nvPr/>
        </p:nvSpPr>
        <p:spPr bwMode="auto">
          <a:xfrm>
            <a:off x="5537200" y="4948238"/>
            <a:ext cx="122237" cy="114300"/>
          </a:xfrm>
          <a:prstGeom prst="ellipse">
            <a:avLst/>
          </a:prstGeom>
          <a:solidFill>
            <a:srgbClr val="FF0000"/>
          </a:solidFill>
          <a:ln w="9525">
            <a:solidFill>
              <a:srgbClr val="FF0000"/>
            </a:solidFill>
            <a:round/>
            <a:headEnd/>
            <a:tailEnd/>
          </a:ln>
        </p:spPr>
        <p:txBody>
          <a:bodyPr/>
          <a:lstStyle/>
          <a:p>
            <a:endParaRPr lang="en-US"/>
          </a:p>
        </p:txBody>
      </p:sp>
      <p:sp>
        <p:nvSpPr>
          <p:cNvPr id="20502" name="Oval 35"/>
          <p:cNvSpPr>
            <a:spLocks noChangeArrowheads="1"/>
          </p:cNvSpPr>
          <p:nvPr/>
        </p:nvSpPr>
        <p:spPr bwMode="auto">
          <a:xfrm>
            <a:off x="5537200" y="4948238"/>
            <a:ext cx="122237" cy="114300"/>
          </a:xfrm>
          <a:prstGeom prst="ellipse">
            <a:avLst/>
          </a:prstGeom>
          <a:solidFill>
            <a:srgbClr val="FF0000"/>
          </a:solidFill>
          <a:ln w="0">
            <a:solidFill>
              <a:srgbClr val="FF0000"/>
            </a:solidFill>
            <a:round/>
            <a:headEnd/>
            <a:tailEnd/>
          </a:ln>
        </p:spPr>
        <p:txBody>
          <a:bodyPr/>
          <a:lstStyle/>
          <a:p>
            <a:endParaRPr lang="en-US"/>
          </a:p>
        </p:txBody>
      </p:sp>
      <p:sp>
        <p:nvSpPr>
          <p:cNvPr id="20503" name="Oval 36"/>
          <p:cNvSpPr>
            <a:spLocks noChangeArrowheads="1"/>
          </p:cNvSpPr>
          <p:nvPr/>
        </p:nvSpPr>
        <p:spPr bwMode="auto">
          <a:xfrm>
            <a:off x="5842000" y="4614863"/>
            <a:ext cx="123825" cy="115887"/>
          </a:xfrm>
          <a:prstGeom prst="ellipse">
            <a:avLst/>
          </a:prstGeom>
          <a:solidFill>
            <a:srgbClr val="FF0000"/>
          </a:solidFill>
          <a:ln w="9525">
            <a:solidFill>
              <a:srgbClr val="FF0000"/>
            </a:solidFill>
            <a:round/>
            <a:headEnd/>
            <a:tailEnd/>
          </a:ln>
        </p:spPr>
        <p:txBody>
          <a:bodyPr/>
          <a:lstStyle/>
          <a:p>
            <a:endParaRPr lang="en-US"/>
          </a:p>
        </p:txBody>
      </p:sp>
      <p:sp>
        <p:nvSpPr>
          <p:cNvPr id="20504" name="Oval 37"/>
          <p:cNvSpPr>
            <a:spLocks noChangeArrowheads="1"/>
          </p:cNvSpPr>
          <p:nvPr/>
        </p:nvSpPr>
        <p:spPr bwMode="auto">
          <a:xfrm>
            <a:off x="5842000" y="4614863"/>
            <a:ext cx="123825" cy="115887"/>
          </a:xfrm>
          <a:prstGeom prst="ellipse">
            <a:avLst/>
          </a:prstGeom>
          <a:solidFill>
            <a:srgbClr val="FF0000"/>
          </a:solidFill>
          <a:ln w="0">
            <a:solidFill>
              <a:srgbClr val="FF0000"/>
            </a:solidFill>
            <a:round/>
            <a:headEnd/>
            <a:tailEnd/>
          </a:ln>
        </p:spPr>
        <p:txBody>
          <a:bodyPr/>
          <a:lstStyle/>
          <a:p>
            <a:endParaRPr lang="en-US"/>
          </a:p>
        </p:txBody>
      </p:sp>
      <p:sp>
        <p:nvSpPr>
          <p:cNvPr id="20505" name="Oval 38"/>
          <p:cNvSpPr>
            <a:spLocks noChangeArrowheads="1"/>
          </p:cNvSpPr>
          <p:nvPr/>
        </p:nvSpPr>
        <p:spPr bwMode="auto">
          <a:xfrm>
            <a:off x="6132512" y="430847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06" name="Oval 39"/>
          <p:cNvSpPr>
            <a:spLocks noChangeArrowheads="1"/>
          </p:cNvSpPr>
          <p:nvPr/>
        </p:nvSpPr>
        <p:spPr bwMode="auto">
          <a:xfrm>
            <a:off x="6132512" y="430847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07" name="Oval 40"/>
          <p:cNvSpPr>
            <a:spLocks noChangeArrowheads="1"/>
          </p:cNvSpPr>
          <p:nvPr/>
        </p:nvSpPr>
        <p:spPr bwMode="auto">
          <a:xfrm>
            <a:off x="6437312" y="4614863"/>
            <a:ext cx="123825" cy="115887"/>
          </a:xfrm>
          <a:prstGeom prst="ellipse">
            <a:avLst/>
          </a:prstGeom>
          <a:solidFill>
            <a:srgbClr val="FF0000"/>
          </a:solidFill>
          <a:ln w="9525">
            <a:solidFill>
              <a:srgbClr val="FF0000"/>
            </a:solidFill>
            <a:round/>
            <a:headEnd/>
            <a:tailEnd/>
          </a:ln>
        </p:spPr>
        <p:txBody>
          <a:bodyPr/>
          <a:lstStyle/>
          <a:p>
            <a:endParaRPr lang="en-US"/>
          </a:p>
        </p:txBody>
      </p:sp>
      <p:sp>
        <p:nvSpPr>
          <p:cNvPr id="20508" name="Oval 41"/>
          <p:cNvSpPr>
            <a:spLocks noChangeArrowheads="1"/>
          </p:cNvSpPr>
          <p:nvPr/>
        </p:nvSpPr>
        <p:spPr bwMode="auto">
          <a:xfrm>
            <a:off x="6437312" y="4614863"/>
            <a:ext cx="123825" cy="115887"/>
          </a:xfrm>
          <a:prstGeom prst="ellipse">
            <a:avLst/>
          </a:prstGeom>
          <a:solidFill>
            <a:srgbClr val="FF0000"/>
          </a:solidFill>
          <a:ln w="0">
            <a:solidFill>
              <a:srgbClr val="FF0000"/>
            </a:solidFill>
            <a:round/>
            <a:headEnd/>
            <a:tailEnd/>
          </a:ln>
        </p:spPr>
        <p:txBody>
          <a:bodyPr/>
          <a:lstStyle/>
          <a:p>
            <a:endParaRPr lang="en-US"/>
          </a:p>
        </p:txBody>
      </p:sp>
      <p:sp>
        <p:nvSpPr>
          <p:cNvPr id="20509" name="Oval 42"/>
          <p:cNvSpPr>
            <a:spLocks noChangeArrowheads="1"/>
          </p:cNvSpPr>
          <p:nvPr/>
        </p:nvSpPr>
        <p:spPr bwMode="auto">
          <a:xfrm>
            <a:off x="6740525" y="3886200"/>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10" name="Oval 43"/>
          <p:cNvSpPr>
            <a:spLocks noChangeArrowheads="1"/>
          </p:cNvSpPr>
          <p:nvPr/>
        </p:nvSpPr>
        <p:spPr bwMode="auto">
          <a:xfrm>
            <a:off x="6740525" y="3886200"/>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11" name="Oval 44"/>
          <p:cNvSpPr>
            <a:spLocks noChangeArrowheads="1"/>
          </p:cNvSpPr>
          <p:nvPr/>
        </p:nvSpPr>
        <p:spPr bwMode="auto">
          <a:xfrm>
            <a:off x="7043737" y="4270375"/>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12" name="Oval 45"/>
          <p:cNvSpPr>
            <a:spLocks noChangeArrowheads="1"/>
          </p:cNvSpPr>
          <p:nvPr/>
        </p:nvSpPr>
        <p:spPr bwMode="auto">
          <a:xfrm>
            <a:off x="7043737" y="4270375"/>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13" name="Oval 46"/>
          <p:cNvSpPr>
            <a:spLocks noChangeArrowheads="1"/>
          </p:cNvSpPr>
          <p:nvPr/>
        </p:nvSpPr>
        <p:spPr bwMode="auto">
          <a:xfrm>
            <a:off x="7335837" y="3989388"/>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14" name="Oval 47"/>
          <p:cNvSpPr>
            <a:spLocks noChangeArrowheads="1"/>
          </p:cNvSpPr>
          <p:nvPr/>
        </p:nvSpPr>
        <p:spPr bwMode="auto">
          <a:xfrm>
            <a:off x="7335837" y="3989388"/>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15" name="Oval 48"/>
          <p:cNvSpPr>
            <a:spLocks noChangeArrowheads="1"/>
          </p:cNvSpPr>
          <p:nvPr/>
        </p:nvSpPr>
        <p:spPr bwMode="auto">
          <a:xfrm>
            <a:off x="7642225" y="4179888"/>
            <a:ext cx="120650" cy="115887"/>
          </a:xfrm>
          <a:prstGeom prst="ellipse">
            <a:avLst/>
          </a:prstGeom>
          <a:solidFill>
            <a:srgbClr val="FF0000"/>
          </a:solidFill>
          <a:ln w="9525">
            <a:solidFill>
              <a:srgbClr val="FF0000"/>
            </a:solidFill>
            <a:round/>
            <a:headEnd/>
            <a:tailEnd/>
          </a:ln>
        </p:spPr>
        <p:txBody>
          <a:bodyPr/>
          <a:lstStyle/>
          <a:p>
            <a:endParaRPr lang="en-US"/>
          </a:p>
        </p:txBody>
      </p:sp>
      <p:sp>
        <p:nvSpPr>
          <p:cNvPr id="20516" name="Oval 49"/>
          <p:cNvSpPr>
            <a:spLocks noChangeArrowheads="1"/>
          </p:cNvSpPr>
          <p:nvPr/>
        </p:nvSpPr>
        <p:spPr bwMode="auto">
          <a:xfrm>
            <a:off x="7642225" y="4179888"/>
            <a:ext cx="120650" cy="115887"/>
          </a:xfrm>
          <a:prstGeom prst="ellipse">
            <a:avLst/>
          </a:prstGeom>
          <a:solidFill>
            <a:srgbClr val="FF0000"/>
          </a:solidFill>
          <a:ln w="0">
            <a:solidFill>
              <a:srgbClr val="FF0000"/>
            </a:solidFill>
            <a:round/>
            <a:headEnd/>
            <a:tailEnd/>
          </a:ln>
        </p:spPr>
        <p:txBody>
          <a:bodyPr/>
          <a:lstStyle/>
          <a:p>
            <a:endParaRPr lang="en-US"/>
          </a:p>
        </p:txBody>
      </p:sp>
      <p:sp>
        <p:nvSpPr>
          <p:cNvPr id="20517" name="Oval 50"/>
          <p:cNvSpPr>
            <a:spLocks noChangeArrowheads="1"/>
          </p:cNvSpPr>
          <p:nvPr/>
        </p:nvSpPr>
        <p:spPr bwMode="auto">
          <a:xfrm>
            <a:off x="7942262" y="3617913"/>
            <a:ext cx="127000" cy="115887"/>
          </a:xfrm>
          <a:prstGeom prst="ellipse">
            <a:avLst/>
          </a:prstGeom>
          <a:solidFill>
            <a:srgbClr val="FF0000"/>
          </a:solidFill>
          <a:ln w="9525">
            <a:solidFill>
              <a:srgbClr val="FF0000"/>
            </a:solidFill>
            <a:round/>
            <a:headEnd/>
            <a:tailEnd/>
          </a:ln>
        </p:spPr>
        <p:txBody>
          <a:bodyPr/>
          <a:lstStyle/>
          <a:p>
            <a:endParaRPr lang="en-US"/>
          </a:p>
        </p:txBody>
      </p:sp>
      <p:sp>
        <p:nvSpPr>
          <p:cNvPr id="20518" name="Oval 51"/>
          <p:cNvSpPr>
            <a:spLocks noChangeArrowheads="1"/>
          </p:cNvSpPr>
          <p:nvPr/>
        </p:nvSpPr>
        <p:spPr bwMode="auto">
          <a:xfrm>
            <a:off x="7942262" y="3617913"/>
            <a:ext cx="127000" cy="115887"/>
          </a:xfrm>
          <a:prstGeom prst="ellipse">
            <a:avLst/>
          </a:prstGeom>
          <a:solidFill>
            <a:srgbClr val="FF0000"/>
          </a:solidFill>
          <a:ln w="0">
            <a:solidFill>
              <a:srgbClr val="FF0000"/>
            </a:solidFill>
            <a:round/>
            <a:headEnd/>
            <a:tailEnd/>
          </a:ln>
        </p:spPr>
        <p:txBody>
          <a:bodyPr/>
          <a:lstStyle/>
          <a:p>
            <a:endParaRPr lang="en-US"/>
          </a:p>
        </p:txBody>
      </p:sp>
      <p:sp>
        <p:nvSpPr>
          <p:cNvPr id="20519" name="Oval 52"/>
          <p:cNvSpPr>
            <a:spLocks noChangeArrowheads="1"/>
          </p:cNvSpPr>
          <p:nvPr/>
        </p:nvSpPr>
        <p:spPr bwMode="auto">
          <a:xfrm>
            <a:off x="8234362" y="4078288"/>
            <a:ext cx="125413" cy="115887"/>
          </a:xfrm>
          <a:prstGeom prst="ellipse">
            <a:avLst/>
          </a:prstGeom>
          <a:solidFill>
            <a:srgbClr val="FF0000"/>
          </a:solidFill>
          <a:ln w="9525">
            <a:solidFill>
              <a:srgbClr val="FF0000"/>
            </a:solidFill>
            <a:round/>
            <a:headEnd/>
            <a:tailEnd/>
          </a:ln>
        </p:spPr>
        <p:txBody>
          <a:bodyPr/>
          <a:lstStyle/>
          <a:p>
            <a:endParaRPr lang="en-US"/>
          </a:p>
        </p:txBody>
      </p:sp>
      <p:sp>
        <p:nvSpPr>
          <p:cNvPr id="20520" name="Oval 53"/>
          <p:cNvSpPr>
            <a:spLocks noChangeArrowheads="1"/>
          </p:cNvSpPr>
          <p:nvPr/>
        </p:nvSpPr>
        <p:spPr bwMode="auto">
          <a:xfrm>
            <a:off x="8234362" y="4078288"/>
            <a:ext cx="125413" cy="115887"/>
          </a:xfrm>
          <a:prstGeom prst="ellipse">
            <a:avLst/>
          </a:prstGeom>
          <a:solidFill>
            <a:srgbClr val="FF0000"/>
          </a:solidFill>
          <a:ln w="0">
            <a:solidFill>
              <a:srgbClr val="FF0000"/>
            </a:solidFill>
            <a:round/>
            <a:headEnd/>
            <a:tailEnd/>
          </a:ln>
        </p:spPr>
        <p:txBody>
          <a:bodyPr/>
          <a:lstStyle/>
          <a:p>
            <a:endParaRPr lang="en-US"/>
          </a:p>
        </p:txBody>
      </p:sp>
      <p:sp>
        <p:nvSpPr>
          <p:cNvPr id="20521" name="Oval 54"/>
          <p:cNvSpPr>
            <a:spLocks noChangeArrowheads="1"/>
          </p:cNvSpPr>
          <p:nvPr/>
        </p:nvSpPr>
        <p:spPr bwMode="auto">
          <a:xfrm>
            <a:off x="8537575" y="3567113"/>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22" name="Oval 55"/>
          <p:cNvSpPr>
            <a:spLocks noChangeArrowheads="1"/>
          </p:cNvSpPr>
          <p:nvPr/>
        </p:nvSpPr>
        <p:spPr bwMode="auto">
          <a:xfrm>
            <a:off x="8537575" y="3567113"/>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23" name="Oval 56"/>
          <p:cNvSpPr>
            <a:spLocks noChangeArrowheads="1"/>
          </p:cNvSpPr>
          <p:nvPr/>
        </p:nvSpPr>
        <p:spPr bwMode="auto">
          <a:xfrm>
            <a:off x="8843962" y="34512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24" name="Oval 57"/>
          <p:cNvSpPr>
            <a:spLocks noChangeArrowheads="1"/>
          </p:cNvSpPr>
          <p:nvPr/>
        </p:nvSpPr>
        <p:spPr bwMode="auto">
          <a:xfrm>
            <a:off x="8843962" y="34512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25" name="Oval 58"/>
          <p:cNvSpPr>
            <a:spLocks noChangeArrowheads="1"/>
          </p:cNvSpPr>
          <p:nvPr/>
        </p:nvSpPr>
        <p:spPr bwMode="auto">
          <a:xfrm>
            <a:off x="9132887" y="33877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26" name="Oval 59"/>
          <p:cNvSpPr>
            <a:spLocks noChangeArrowheads="1"/>
          </p:cNvSpPr>
          <p:nvPr/>
        </p:nvSpPr>
        <p:spPr bwMode="auto">
          <a:xfrm>
            <a:off x="9132887" y="33877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27" name="Oval 60"/>
          <p:cNvSpPr>
            <a:spLocks noChangeArrowheads="1"/>
          </p:cNvSpPr>
          <p:nvPr/>
        </p:nvSpPr>
        <p:spPr bwMode="auto">
          <a:xfrm>
            <a:off x="9436100" y="3017838"/>
            <a:ext cx="127000" cy="114300"/>
          </a:xfrm>
          <a:prstGeom prst="ellipse">
            <a:avLst/>
          </a:prstGeom>
          <a:solidFill>
            <a:srgbClr val="FF0000"/>
          </a:solidFill>
          <a:ln w="9525">
            <a:solidFill>
              <a:srgbClr val="FF0000"/>
            </a:solidFill>
            <a:round/>
            <a:headEnd/>
            <a:tailEnd/>
          </a:ln>
        </p:spPr>
        <p:txBody>
          <a:bodyPr/>
          <a:lstStyle/>
          <a:p>
            <a:endParaRPr lang="en-US"/>
          </a:p>
        </p:txBody>
      </p:sp>
      <p:sp>
        <p:nvSpPr>
          <p:cNvPr id="20528" name="Oval 61"/>
          <p:cNvSpPr>
            <a:spLocks noChangeArrowheads="1"/>
          </p:cNvSpPr>
          <p:nvPr/>
        </p:nvSpPr>
        <p:spPr bwMode="auto">
          <a:xfrm>
            <a:off x="9436100" y="3017838"/>
            <a:ext cx="127000" cy="114300"/>
          </a:xfrm>
          <a:prstGeom prst="ellipse">
            <a:avLst/>
          </a:prstGeom>
          <a:solidFill>
            <a:srgbClr val="FF0000"/>
          </a:solidFill>
          <a:ln w="0">
            <a:solidFill>
              <a:srgbClr val="FF0000"/>
            </a:solidFill>
            <a:round/>
            <a:headEnd/>
            <a:tailEnd/>
          </a:ln>
        </p:spPr>
        <p:txBody>
          <a:bodyPr/>
          <a:lstStyle/>
          <a:p>
            <a:endParaRPr lang="en-US"/>
          </a:p>
        </p:txBody>
      </p:sp>
      <p:sp>
        <p:nvSpPr>
          <p:cNvPr id="20529" name="Oval 62"/>
          <p:cNvSpPr>
            <a:spLocks noChangeArrowheads="1"/>
          </p:cNvSpPr>
          <p:nvPr/>
        </p:nvSpPr>
        <p:spPr bwMode="auto">
          <a:xfrm>
            <a:off x="9742487" y="34258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30" name="Oval 63"/>
          <p:cNvSpPr>
            <a:spLocks noChangeArrowheads="1"/>
          </p:cNvSpPr>
          <p:nvPr/>
        </p:nvSpPr>
        <p:spPr bwMode="auto">
          <a:xfrm>
            <a:off x="9742487" y="34258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31" name="Line 66"/>
          <p:cNvSpPr>
            <a:spLocks noChangeShapeType="1"/>
          </p:cNvSpPr>
          <p:nvPr/>
        </p:nvSpPr>
        <p:spPr bwMode="auto">
          <a:xfrm flipH="1" flipV="1">
            <a:off x="6780212" y="3886200"/>
            <a:ext cx="0" cy="2209800"/>
          </a:xfrm>
          <a:prstGeom prst="line">
            <a:avLst/>
          </a:prstGeom>
          <a:noFill/>
          <a:ln w="28575">
            <a:solidFill>
              <a:schemeClr val="tx1"/>
            </a:solidFill>
            <a:prstDash val="dash"/>
            <a:round/>
            <a:headEnd/>
            <a:tailEnd/>
          </a:ln>
        </p:spPr>
        <p:txBody>
          <a:bodyPr anchor="ctr">
            <a:spAutoFit/>
          </a:bodyPr>
          <a:lstStyle/>
          <a:p>
            <a:endParaRPr lang="en-US"/>
          </a:p>
        </p:txBody>
      </p:sp>
      <p:sp>
        <p:nvSpPr>
          <p:cNvPr id="20532" name="Line 67"/>
          <p:cNvSpPr>
            <a:spLocks noChangeShapeType="1"/>
          </p:cNvSpPr>
          <p:nvPr/>
        </p:nvSpPr>
        <p:spPr bwMode="auto">
          <a:xfrm flipH="1">
            <a:off x="4075112" y="3911600"/>
            <a:ext cx="2736850" cy="0"/>
          </a:xfrm>
          <a:prstGeom prst="line">
            <a:avLst/>
          </a:prstGeom>
          <a:noFill/>
          <a:ln w="28575">
            <a:solidFill>
              <a:schemeClr val="tx1"/>
            </a:solidFill>
            <a:prstDash val="dash"/>
            <a:round/>
            <a:headEnd/>
            <a:tailEnd/>
          </a:ln>
        </p:spPr>
        <p:txBody>
          <a:bodyPr wrap="none" anchor="ctr">
            <a:spAutoFit/>
          </a:bodyPr>
          <a:lstStyle/>
          <a:p>
            <a:endParaRPr lang="en-US"/>
          </a:p>
        </p:txBody>
      </p:sp>
      <p:pic>
        <p:nvPicPr>
          <p:cNvPr id="20533" name="Picture 68" descr="txp_fig"/>
          <p:cNvPicPr>
            <a:picLocks noChangeAspect="1" noChangeArrowheads="1"/>
          </p:cNvPicPr>
          <p:nvPr>
            <p:custDataLst>
              <p:tags r:id="rId1"/>
            </p:custDataLst>
          </p:nvPr>
        </p:nvPicPr>
        <p:blipFill>
          <a:blip r:embed="rId8" cstate="print"/>
          <a:srcRect/>
          <a:stretch>
            <a:fillRect/>
          </a:stretch>
        </p:blipFill>
        <p:spPr bwMode="auto">
          <a:xfrm>
            <a:off x="3679825" y="4170363"/>
            <a:ext cx="280987" cy="444500"/>
          </a:xfrm>
          <a:prstGeom prst="rect">
            <a:avLst/>
          </a:prstGeom>
          <a:noFill/>
          <a:ln w="28575" algn="ctr">
            <a:noFill/>
            <a:miter lim="800000"/>
            <a:headEnd/>
            <a:tailEnd/>
          </a:ln>
        </p:spPr>
      </p:pic>
      <p:sp>
        <p:nvSpPr>
          <p:cNvPr id="20534" name="Line 69"/>
          <p:cNvSpPr>
            <a:spLocks noChangeShapeType="1"/>
          </p:cNvSpPr>
          <p:nvPr/>
        </p:nvSpPr>
        <p:spPr bwMode="auto">
          <a:xfrm flipH="1">
            <a:off x="4084637" y="4286250"/>
            <a:ext cx="2736850" cy="0"/>
          </a:xfrm>
          <a:prstGeom prst="line">
            <a:avLst/>
          </a:prstGeom>
          <a:noFill/>
          <a:ln w="28575">
            <a:solidFill>
              <a:schemeClr val="tx1"/>
            </a:solidFill>
            <a:prstDash val="dash"/>
            <a:round/>
            <a:headEnd/>
            <a:tailEnd/>
          </a:ln>
        </p:spPr>
        <p:txBody>
          <a:bodyPr wrap="none" anchor="ctr">
            <a:spAutoFit/>
          </a:bodyPr>
          <a:lstStyle/>
          <a:p>
            <a:endParaRPr lang="en-US"/>
          </a:p>
        </p:txBody>
      </p:sp>
      <p:pic>
        <p:nvPicPr>
          <p:cNvPr id="20535" name="Picture 70" descr="txp_fig"/>
          <p:cNvPicPr>
            <a:picLocks noChangeAspect="1" noChangeArrowheads="1"/>
          </p:cNvPicPr>
          <p:nvPr>
            <p:custDataLst>
              <p:tags r:id="rId2"/>
            </p:custDataLst>
          </p:nvPr>
        </p:nvPicPr>
        <p:blipFill>
          <a:blip r:embed="rId9" cstate="print"/>
          <a:srcRect/>
          <a:stretch>
            <a:fillRect/>
          </a:stretch>
        </p:blipFill>
        <p:spPr bwMode="auto">
          <a:xfrm>
            <a:off x="3689350" y="3619500"/>
            <a:ext cx="268287" cy="341313"/>
          </a:xfrm>
          <a:prstGeom prst="rect">
            <a:avLst/>
          </a:prstGeom>
          <a:noFill/>
          <a:ln w="28575" algn="ctr">
            <a:noFill/>
            <a:miter lim="800000"/>
            <a:headEnd/>
            <a:tailEnd/>
          </a:ln>
        </p:spPr>
      </p:pic>
      <p:sp>
        <p:nvSpPr>
          <p:cNvPr id="20536" name="Line 71"/>
          <p:cNvSpPr>
            <a:spLocks noChangeShapeType="1"/>
          </p:cNvSpPr>
          <p:nvPr/>
        </p:nvSpPr>
        <p:spPr bwMode="auto">
          <a:xfrm>
            <a:off x="5253037" y="3894138"/>
            <a:ext cx="0" cy="393700"/>
          </a:xfrm>
          <a:prstGeom prst="line">
            <a:avLst/>
          </a:prstGeom>
          <a:noFill/>
          <a:ln w="28575">
            <a:solidFill>
              <a:schemeClr val="accent2"/>
            </a:solidFill>
            <a:round/>
            <a:headEnd type="triangle" w="lg" len="lg"/>
            <a:tailEnd type="triangle" w="lg" len="lg"/>
          </a:ln>
        </p:spPr>
        <p:txBody>
          <a:bodyPr wrap="none" anchor="ctr">
            <a:spAutoFit/>
          </a:bodyPr>
          <a:lstStyle/>
          <a:p>
            <a:endParaRPr lang="en-US"/>
          </a:p>
        </p:txBody>
      </p:sp>
      <p:sp>
        <p:nvSpPr>
          <p:cNvPr id="20537" name="Text Box 72"/>
          <p:cNvSpPr txBox="1">
            <a:spLocks noChangeArrowheads="1"/>
          </p:cNvSpPr>
          <p:nvPr/>
        </p:nvSpPr>
        <p:spPr bwMode="auto">
          <a:xfrm>
            <a:off x="4333875" y="3300413"/>
            <a:ext cx="2574925" cy="457200"/>
          </a:xfrm>
          <a:prstGeom prst="rect">
            <a:avLst/>
          </a:prstGeom>
          <a:noFill/>
          <a:ln w="28575" algn="ctr">
            <a:noFill/>
            <a:miter lim="800000"/>
            <a:headEnd/>
            <a:tailEnd/>
          </a:ln>
        </p:spPr>
        <p:txBody>
          <a:bodyPr wrap="none">
            <a:spAutoFit/>
          </a:bodyPr>
          <a:lstStyle/>
          <a:p>
            <a:pPr algn="ctr"/>
            <a:r>
              <a:rPr lang="en-US" sz="2400">
                <a:solidFill>
                  <a:schemeClr val="accent2"/>
                </a:solidFill>
                <a:cs typeface="Arial" charset="0"/>
              </a:rPr>
              <a:t>Error or “residual”</a:t>
            </a:r>
          </a:p>
        </p:txBody>
      </p:sp>
      <p:sp>
        <p:nvSpPr>
          <p:cNvPr id="20538" name="Text Box 73"/>
          <p:cNvSpPr txBox="1">
            <a:spLocks noChangeArrowheads="1"/>
          </p:cNvSpPr>
          <p:nvPr/>
        </p:nvSpPr>
        <p:spPr bwMode="auto">
          <a:xfrm>
            <a:off x="2128837" y="4135438"/>
            <a:ext cx="1541463" cy="457200"/>
          </a:xfrm>
          <a:prstGeom prst="rect">
            <a:avLst/>
          </a:prstGeom>
          <a:noFill/>
          <a:ln w="28575" algn="ctr">
            <a:noFill/>
            <a:miter lim="800000"/>
            <a:headEnd/>
            <a:tailEnd/>
          </a:ln>
        </p:spPr>
        <p:txBody>
          <a:bodyPr wrap="none">
            <a:spAutoFit/>
          </a:bodyPr>
          <a:lstStyle/>
          <a:p>
            <a:pPr algn="ctr"/>
            <a:r>
              <a:rPr lang="en-US" sz="2400">
                <a:cs typeface="Arial" charset="0"/>
              </a:rPr>
              <a:t>Prediction</a:t>
            </a:r>
          </a:p>
        </p:txBody>
      </p:sp>
      <p:sp>
        <p:nvSpPr>
          <p:cNvPr id="20539" name="Text Box 74"/>
          <p:cNvSpPr txBox="1">
            <a:spLocks noChangeArrowheads="1"/>
          </p:cNvSpPr>
          <p:nvPr/>
        </p:nvSpPr>
        <p:spPr bwMode="auto">
          <a:xfrm>
            <a:off x="1858962" y="3502025"/>
            <a:ext cx="1828800" cy="457200"/>
          </a:xfrm>
          <a:prstGeom prst="rect">
            <a:avLst/>
          </a:prstGeom>
          <a:noFill/>
          <a:ln w="28575" algn="ctr">
            <a:noFill/>
            <a:miter lim="800000"/>
            <a:headEnd/>
            <a:tailEnd/>
          </a:ln>
        </p:spPr>
        <p:txBody>
          <a:bodyPr wrap="none">
            <a:spAutoFit/>
          </a:bodyPr>
          <a:lstStyle/>
          <a:p>
            <a:pPr algn="ctr"/>
            <a:r>
              <a:rPr lang="en-US" sz="2400">
                <a:cs typeface="Arial" charset="0"/>
              </a:rPr>
              <a:t>Observation</a:t>
            </a:r>
          </a:p>
        </p:txBody>
      </p:sp>
      <p:pic>
        <p:nvPicPr>
          <p:cNvPr id="76" name="Picture 75" descr="txp_fig"/>
          <p:cNvPicPr>
            <a:picLocks noChangeAspect="1"/>
          </p:cNvPicPr>
          <p:nvPr>
            <p:custDataLst>
              <p:tags r:id="rId3"/>
            </p:custDataLst>
          </p:nvPr>
        </p:nvPicPr>
        <p:blipFill>
          <a:blip r:embed="rId10" cstate="print"/>
          <a:stretch>
            <a:fillRect/>
          </a:stretch>
        </p:blipFill>
        <p:spPr bwMode="auto">
          <a:xfrm>
            <a:off x="6253414" y="6146800"/>
            <a:ext cx="985586" cy="393999"/>
          </a:xfrm>
          <a:prstGeom prst="rect">
            <a:avLst/>
          </a:prstGeom>
          <a:noFill/>
          <a:ln/>
          <a:effectLst/>
        </p:spPr>
      </p:pic>
      <p:pic>
        <p:nvPicPr>
          <p:cNvPr id="21565" name="Picture 84" descr="txp_fig"/>
          <p:cNvPicPr>
            <a:picLocks noChangeAspect="1"/>
          </p:cNvPicPr>
          <p:nvPr>
            <p:custDataLst>
              <p:tags r:id="rId4"/>
            </p:custDataLst>
          </p:nvPr>
        </p:nvPicPr>
        <p:blipFill>
          <a:blip r:embed="rId11" cstate="print"/>
          <a:srcRect/>
          <a:stretch>
            <a:fillRect/>
          </a:stretch>
        </p:blipFill>
        <p:spPr bwMode="auto">
          <a:xfrm>
            <a:off x="6858000" y="1447800"/>
            <a:ext cx="3567113" cy="971550"/>
          </a:xfrm>
          <a:prstGeom prst="rect">
            <a:avLst/>
          </a:prstGeom>
          <a:noFill/>
          <a:ln w="9525">
            <a:noFill/>
            <a:miter lim="800000"/>
            <a:headEnd/>
            <a:tailEnd/>
          </a:ln>
        </p:spPr>
      </p:pic>
      <p:pic>
        <p:nvPicPr>
          <p:cNvPr id="21567" name="Picture 83" descr="txp_fig"/>
          <p:cNvPicPr>
            <a:picLocks noChangeAspect="1"/>
          </p:cNvPicPr>
          <p:nvPr>
            <p:custDataLst>
              <p:tags r:id="rId5"/>
            </p:custDataLst>
          </p:nvPr>
        </p:nvPicPr>
        <p:blipFill>
          <a:blip r:embed="rId12" cstate="print"/>
          <a:srcRect/>
          <a:stretch>
            <a:fillRect/>
          </a:stretch>
        </p:blipFill>
        <p:spPr bwMode="auto">
          <a:xfrm>
            <a:off x="1905000" y="1676400"/>
            <a:ext cx="4724400" cy="80962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smtClean="0"/>
              <a:t>Minimizing Error*</a:t>
            </a:r>
          </a:p>
        </p:txBody>
      </p:sp>
      <p:pic>
        <p:nvPicPr>
          <p:cNvPr id="20" name="Picture 19" descr="txp_fig"/>
          <p:cNvPicPr>
            <a:picLocks noChangeAspect="1"/>
          </p:cNvPicPr>
          <p:nvPr>
            <p:custDataLst>
              <p:tags r:id="rId1"/>
            </p:custDataLst>
          </p:nvPr>
        </p:nvPicPr>
        <p:blipFill>
          <a:blip r:embed="rId7" cstate="print"/>
          <a:srcRect/>
          <a:stretch>
            <a:fillRect/>
          </a:stretch>
        </p:blipFill>
        <p:spPr bwMode="auto">
          <a:xfrm>
            <a:off x="1909763" y="1905001"/>
            <a:ext cx="4264005" cy="913212"/>
          </a:xfrm>
          <a:prstGeom prst="rect">
            <a:avLst/>
          </a:prstGeom>
          <a:noFill/>
          <a:ln w="9525">
            <a:noFill/>
            <a:miter lim="800000"/>
            <a:headEnd/>
            <a:tailEnd/>
          </a:ln>
        </p:spPr>
      </p:pic>
      <p:pic>
        <p:nvPicPr>
          <p:cNvPr id="23" name="Picture 22" descr="txp_fig"/>
          <p:cNvPicPr>
            <a:picLocks noChangeAspect="1"/>
          </p:cNvPicPr>
          <p:nvPr>
            <p:custDataLst>
              <p:tags r:id="rId2"/>
            </p:custDataLst>
          </p:nvPr>
        </p:nvPicPr>
        <p:blipFill>
          <a:blip r:embed="rId8" cstate="print"/>
          <a:srcRect/>
          <a:stretch>
            <a:fillRect/>
          </a:stretch>
        </p:blipFill>
        <p:spPr bwMode="auto">
          <a:xfrm>
            <a:off x="1587627" y="2895600"/>
            <a:ext cx="5270373" cy="844050"/>
          </a:xfrm>
          <a:prstGeom prst="rect">
            <a:avLst/>
          </a:prstGeom>
          <a:noFill/>
          <a:ln w="9525">
            <a:noFill/>
            <a:miter lim="800000"/>
            <a:headEnd/>
            <a:tailEnd/>
          </a:ln>
        </p:spPr>
      </p:pic>
      <p:sp>
        <p:nvSpPr>
          <p:cNvPr id="36871" name="Text Box 12"/>
          <p:cNvSpPr txBox="1">
            <a:spLocks noChangeArrowheads="1"/>
          </p:cNvSpPr>
          <p:nvPr/>
        </p:nvSpPr>
        <p:spPr bwMode="auto">
          <a:xfrm>
            <a:off x="457200" y="4800600"/>
            <a:ext cx="4495800" cy="461665"/>
          </a:xfrm>
          <a:prstGeom prst="rect">
            <a:avLst/>
          </a:prstGeom>
          <a:noFill/>
          <a:ln w="9525">
            <a:noFill/>
            <a:miter lim="800000"/>
            <a:headEnd/>
            <a:tailEnd/>
          </a:ln>
        </p:spPr>
        <p:txBody>
          <a:bodyPr wrap="square">
            <a:spAutoFit/>
          </a:bodyPr>
          <a:lstStyle/>
          <a:p>
            <a:pPr>
              <a:spcBef>
                <a:spcPct val="50000"/>
              </a:spcBef>
            </a:pPr>
            <a:r>
              <a:rPr lang="en-US" sz="2400" dirty="0">
                <a:latin typeface="Calibri" pitchFamily="34" charset="0"/>
              </a:rPr>
              <a:t>Approximate q update explained:</a:t>
            </a:r>
          </a:p>
        </p:txBody>
      </p:sp>
      <p:pic>
        <p:nvPicPr>
          <p:cNvPr id="25" name="Picture 24" descr="txp_fig"/>
          <p:cNvPicPr>
            <a:picLocks noChangeAspect="1"/>
          </p:cNvPicPr>
          <p:nvPr>
            <p:custDataLst>
              <p:tags r:id="rId3"/>
            </p:custDataLst>
          </p:nvPr>
        </p:nvPicPr>
        <p:blipFill>
          <a:blip r:embed="rId9" cstate="print"/>
          <a:srcRect/>
          <a:stretch>
            <a:fillRect/>
          </a:stretch>
        </p:blipFill>
        <p:spPr bwMode="auto">
          <a:xfrm>
            <a:off x="1792288" y="3886200"/>
            <a:ext cx="5065712" cy="844050"/>
          </a:xfrm>
          <a:prstGeom prst="rect">
            <a:avLst/>
          </a:prstGeom>
          <a:noFill/>
          <a:ln w="9525">
            <a:noFill/>
            <a:miter lim="800000"/>
            <a:headEnd/>
            <a:tailEnd/>
          </a:ln>
        </p:spPr>
      </p:pic>
      <p:pic>
        <p:nvPicPr>
          <p:cNvPr id="27" name="Picture 26" descr="txp_fig"/>
          <p:cNvPicPr>
            <a:picLocks noChangeAspect="1"/>
          </p:cNvPicPr>
          <p:nvPr>
            <p:custDataLst>
              <p:tags r:id="rId4"/>
            </p:custDataLst>
          </p:nvPr>
        </p:nvPicPr>
        <p:blipFill>
          <a:blip r:embed="rId10" cstate="print"/>
          <a:srcRect/>
          <a:stretch>
            <a:fillRect/>
          </a:stretch>
        </p:blipFill>
        <p:spPr bwMode="auto">
          <a:xfrm>
            <a:off x="1816100" y="5410200"/>
            <a:ext cx="7556500" cy="481013"/>
          </a:xfrm>
          <a:prstGeom prst="rect">
            <a:avLst/>
          </a:prstGeom>
          <a:noFill/>
          <a:ln w="9525">
            <a:noFill/>
            <a:miter lim="800000"/>
            <a:headEnd/>
            <a:tailEnd/>
          </a:ln>
        </p:spPr>
      </p:pic>
      <p:sp>
        <p:nvSpPr>
          <p:cNvPr id="17" name="Text Box 12"/>
          <p:cNvSpPr txBox="1">
            <a:spLocks noChangeArrowheads="1"/>
          </p:cNvSpPr>
          <p:nvPr/>
        </p:nvSpPr>
        <p:spPr bwMode="auto">
          <a:xfrm>
            <a:off x="457200" y="1295400"/>
            <a:ext cx="11125200" cy="461665"/>
          </a:xfrm>
          <a:prstGeom prst="rect">
            <a:avLst/>
          </a:prstGeom>
          <a:noFill/>
          <a:ln w="9525">
            <a:noFill/>
            <a:miter lim="800000"/>
            <a:headEnd/>
            <a:tailEnd/>
          </a:ln>
        </p:spPr>
        <p:txBody>
          <a:bodyPr wrap="square">
            <a:spAutoFit/>
          </a:bodyPr>
          <a:lstStyle/>
          <a:p>
            <a:pPr>
              <a:spcBef>
                <a:spcPct val="50000"/>
              </a:spcBef>
            </a:pPr>
            <a:r>
              <a:rPr lang="en-US" sz="2400" dirty="0">
                <a:latin typeface="Calibri" pitchFamily="34" charset="0"/>
              </a:rPr>
              <a:t>Imagine we had only one point </a:t>
            </a:r>
            <a:r>
              <a:rPr lang="en-US" sz="2400" dirty="0" smtClean="0">
                <a:latin typeface="Calibri" pitchFamily="34" charset="0"/>
              </a:rPr>
              <a:t>x, </a:t>
            </a:r>
            <a:r>
              <a:rPr lang="en-US" sz="2400" dirty="0">
                <a:latin typeface="Calibri" pitchFamily="34" charset="0"/>
              </a:rPr>
              <a:t>with features f(x</a:t>
            </a:r>
            <a:r>
              <a:rPr lang="en-US" sz="2400" dirty="0" smtClean="0">
                <a:latin typeface="Calibri" pitchFamily="34" charset="0"/>
              </a:rPr>
              <a:t>), target value y, and weights w:</a:t>
            </a:r>
            <a:endParaRPr lang="en-US" sz="2400" dirty="0">
              <a:latin typeface="Calibri" pitchFamily="34" charset="0"/>
            </a:endParaRPr>
          </a:p>
        </p:txBody>
      </p:sp>
      <p:sp>
        <p:nvSpPr>
          <p:cNvPr id="22539" name="TextBox 27"/>
          <p:cNvSpPr txBox="1">
            <a:spLocks noChangeArrowheads="1"/>
          </p:cNvSpPr>
          <p:nvPr/>
        </p:nvSpPr>
        <p:spPr bwMode="auto">
          <a:xfrm>
            <a:off x="4724400" y="6015335"/>
            <a:ext cx="1905000" cy="461665"/>
          </a:xfrm>
          <a:prstGeom prst="rect">
            <a:avLst/>
          </a:prstGeom>
          <a:noFill/>
          <a:ln w="9525">
            <a:noFill/>
            <a:miter lim="800000"/>
            <a:headEnd/>
            <a:tailEnd/>
          </a:ln>
        </p:spPr>
        <p:txBody>
          <a:bodyPr>
            <a:spAutoFit/>
          </a:bodyPr>
          <a:lstStyle/>
          <a:p>
            <a:r>
              <a:rPr lang="en-US" sz="2400" dirty="0">
                <a:latin typeface="Calibri" pitchFamily="34" charset="0"/>
              </a:rPr>
              <a:t>“target”</a:t>
            </a:r>
          </a:p>
        </p:txBody>
      </p:sp>
      <p:sp>
        <p:nvSpPr>
          <p:cNvPr id="22540" name="TextBox 28"/>
          <p:cNvSpPr txBox="1">
            <a:spLocks noChangeArrowheads="1"/>
          </p:cNvSpPr>
          <p:nvPr/>
        </p:nvSpPr>
        <p:spPr bwMode="auto">
          <a:xfrm>
            <a:off x="6781800" y="6019800"/>
            <a:ext cx="1905000" cy="461665"/>
          </a:xfrm>
          <a:prstGeom prst="rect">
            <a:avLst/>
          </a:prstGeom>
          <a:noFill/>
          <a:ln w="9525">
            <a:noFill/>
            <a:miter lim="800000"/>
            <a:headEnd/>
            <a:tailEnd/>
          </a:ln>
        </p:spPr>
        <p:txBody>
          <a:bodyPr>
            <a:spAutoFit/>
          </a:bodyPr>
          <a:lstStyle/>
          <a:p>
            <a:r>
              <a:rPr lang="en-US" sz="2400" dirty="0">
                <a:latin typeface="Calibri" pitchFamily="34" charset="0"/>
              </a:rPr>
              <a:t>“prediction”</a:t>
            </a:r>
          </a:p>
        </p:txBody>
      </p:sp>
      <p:pic>
        <p:nvPicPr>
          <p:cNvPr id="13"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7543800" y="2286169"/>
            <a:ext cx="4148098" cy="2092119"/>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5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1" grpId="0"/>
      <p:bldP spid="17" grpId="0"/>
      <p:bldP spid="22539" grpId="0"/>
      <p:bldP spid="22540"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2243137" y="1295400"/>
            <a:ext cx="7537450" cy="5127625"/>
          </a:xfrm>
          <a:prstGeom prst="rect">
            <a:avLst/>
          </a:prstGeom>
          <a:noFill/>
          <a:ln w="0">
            <a:solidFill>
              <a:srgbClr val="FFFFFF"/>
            </a:solidFill>
            <a:miter lim="800000"/>
            <a:headEnd/>
            <a:tailEnd/>
          </a:ln>
        </p:spPr>
        <p:txBody>
          <a:bodyPr/>
          <a:lstStyle/>
          <a:p>
            <a:endParaRPr lang="en-US"/>
          </a:p>
        </p:txBody>
      </p:sp>
      <p:sp>
        <p:nvSpPr>
          <p:cNvPr id="22531" name="Line 4"/>
          <p:cNvSpPr>
            <a:spLocks noChangeShapeType="1"/>
          </p:cNvSpPr>
          <p:nvPr/>
        </p:nvSpPr>
        <p:spPr bwMode="auto">
          <a:xfrm>
            <a:off x="2243137" y="6423025"/>
            <a:ext cx="7537450" cy="1588"/>
          </a:xfrm>
          <a:prstGeom prst="line">
            <a:avLst/>
          </a:prstGeom>
          <a:noFill/>
          <a:ln w="0">
            <a:solidFill>
              <a:srgbClr val="000000"/>
            </a:solidFill>
            <a:round/>
            <a:headEnd/>
            <a:tailEnd/>
          </a:ln>
        </p:spPr>
        <p:txBody>
          <a:bodyPr/>
          <a:lstStyle/>
          <a:p>
            <a:endParaRPr lang="en-US"/>
          </a:p>
        </p:txBody>
      </p:sp>
      <p:sp>
        <p:nvSpPr>
          <p:cNvPr id="22532" name="Line 5"/>
          <p:cNvSpPr>
            <a:spLocks noChangeShapeType="1"/>
          </p:cNvSpPr>
          <p:nvPr/>
        </p:nvSpPr>
        <p:spPr bwMode="auto">
          <a:xfrm flipV="1">
            <a:off x="2243137" y="1295400"/>
            <a:ext cx="1588" cy="5127625"/>
          </a:xfrm>
          <a:prstGeom prst="line">
            <a:avLst/>
          </a:prstGeom>
          <a:noFill/>
          <a:ln w="0">
            <a:solidFill>
              <a:srgbClr val="000000"/>
            </a:solidFill>
            <a:round/>
            <a:headEnd/>
            <a:tailEnd/>
          </a:ln>
        </p:spPr>
        <p:txBody>
          <a:bodyPr/>
          <a:lstStyle/>
          <a:p>
            <a:endParaRPr lang="en-US"/>
          </a:p>
        </p:txBody>
      </p:sp>
      <p:sp>
        <p:nvSpPr>
          <p:cNvPr id="22533" name="Line 6"/>
          <p:cNvSpPr>
            <a:spLocks noChangeShapeType="1"/>
          </p:cNvSpPr>
          <p:nvPr/>
        </p:nvSpPr>
        <p:spPr bwMode="auto">
          <a:xfrm flipV="1">
            <a:off x="2243137" y="6346825"/>
            <a:ext cx="1588" cy="76200"/>
          </a:xfrm>
          <a:prstGeom prst="line">
            <a:avLst/>
          </a:prstGeom>
          <a:noFill/>
          <a:ln w="0">
            <a:solidFill>
              <a:srgbClr val="000000"/>
            </a:solidFill>
            <a:round/>
            <a:headEnd/>
            <a:tailEnd/>
          </a:ln>
        </p:spPr>
        <p:txBody>
          <a:bodyPr/>
          <a:lstStyle/>
          <a:p>
            <a:endParaRPr lang="en-US"/>
          </a:p>
        </p:txBody>
      </p:sp>
      <p:sp>
        <p:nvSpPr>
          <p:cNvPr id="22534" name="Rectangle 7"/>
          <p:cNvSpPr>
            <a:spLocks noChangeArrowheads="1"/>
          </p:cNvSpPr>
          <p:nvPr/>
        </p:nvSpPr>
        <p:spPr bwMode="auto">
          <a:xfrm>
            <a:off x="22415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2535" name="Line 8"/>
          <p:cNvSpPr>
            <a:spLocks noChangeShapeType="1"/>
          </p:cNvSpPr>
          <p:nvPr/>
        </p:nvSpPr>
        <p:spPr bwMode="auto">
          <a:xfrm flipV="1">
            <a:off x="2994025" y="6346825"/>
            <a:ext cx="1587" cy="76200"/>
          </a:xfrm>
          <a:prstGeom prst="line">
            <a:avLst/>
          </a:prstGeom>
          <a:noFill/>
          <a:ln w="0">
            <a:solidFill>
              <a:srgbClr val="000000"/>
            </a:solidFill>
            <a:round/>
            <a:headEnd/>
            <a:tailEnd/>
          </a:ln>
        </p:spPr>
        <p:txBody>
          <a:bodyPr/>
          <a:lstStyle/>
          <a:p>
            <a:endParaRPr lang="en-US"/>
          </a:p>
        </p:txBody>
      </p:sp>
      <p:sp>
        <p:nvSpPr>
          <p:cNvPr id="22536" name="Rectangle 9"/>
          <p:cNvSpPr>
            <a:spLocks noChangeArrowheads="1"/>
          </p:cNvSpPr>
          <p:nvPr/>
        </p:nvSpPr>
        <p:spPr bwMode="auto">
          <a:xfrm>
            <a:off x="2992437"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a:t>
            </a:r>
            <a:endParaRPr lang="en-US" sz="2400">
              <a:cs typeface="Arial" charset="0"/>
            </a:endParaRPr>
          </a:p>
        </p:txBody>
      </p:sp>
      <p:sp>
        <p:nvSpPr>
          <p:cNvPr id="22537" name="Line 10"/>
          <p:cNvSpPr>
            <a:spLocks noChangeShapeType="1"/>
          </p:cNvSpPr>
          <p:nvPr/>
        </p:nvSpPr>
        <p:spPr bwMode="auto">
          <a:xfrm flipV="1">
            <a:off x="3743325" y="6346825"/>
            <a:ext cx="1587" cy="76200"/>
          </a:xfrm>
          <a:prstGeom prst="line">
            <a:avLst/>
          </a:prstGeom>
          <a:noFill/>
          <a:ln w="0">
            <a:solidFill>
              <a:srgbClr val="000000"/>
            </a:solidFill>
            <a:round/>
            <a:headEnd/>
            <a:tailEnd/>
          </a:ln>
        </p:spPr>
        <p:txBody>
          <a:bodyPr/>
          <a:lstStyle/>
          <a:p>
            <a:endParaRPr lang="en-US"/>
          </a:p>
        </p:txBody>
      </p:sp>
      <p:sp>
        <p:nvSpPr>
          <p:cNvPr id="22538" name="Rectangle 11"/>
          <p:cNvSpPr>
            <a:spLocks noChangeArrowheads="1"/>
          </p:cNvSpPr>
          <p:nvPr/>
        </p:nvSpPr>
        <p:spPr bwMode="auto">
          <a:xfrm>
            <a:off x="3741737"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4</a:t>
            </a:r>
            <a:endParaRPr lang="en-US" sz="2400">
              <a:cs typeface="Arial" charset="0"/>
            </a:endParaRPr>
          </a:p>
        </p:txBody>
      </p:sp>
      <p:sp>
        <p:nvSpPr>
          <p:cNvPr id="22539" name="Line 12"/>
          <p:cNvSpPr>
            <a:spLocks noChangeShapeType="1"/>
          </p:cNvSpPr>
          <p:nvPr/>
        </p:nvSpPr>
        <p:spPr bwMode="auto">
          <a:xfrm flipV="1">
            <a:off x="4502150" y="6346825"/>
            <a:ext cx="1587" cy="76200"/>
          </a:xfrm>
          <a:prstGeom prst="line">
            <a:avLst/>
          </a:prstGeom>
          <a:noFill/>
          <a:ln w="0">
            <a:solidFill>
              <a:srgbClr val="000000"/>
            </a:solidFill>
            <a:round/>
            <a:headEnd/>
            <a:tailEnd/>
          </a:ln>
        </p:spPr>
        <p:txBody>
          <a:bodyPr/>
          <a:lstStyle/>
          <a:p>
            <a:endParaRPr lang="en-US"/>
          </a:p>
        </p:txBody>
      </p:sp>
      <p:sp>
        <p:nvSpPr>
          <p:cNvPr id="22540" name="Rectangle 13"/>
          <p:cNvSpPr>
            <a:spLocks noChangeArrowheads="1"/>
          </p:cNvSpPr>
          <p:nvPr/>
        </p:nvSpPr>
        <p:spPr bwMode="auto">
          <a:xfrm>
            <a:off x="4500562"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6</a:t>
            </a:r>
            <a:endParaRPr lang="en-US" sz="2400">
              <a:cs typeface="Arial" charset="0"/>
            </a:endParaRPr>
          </a:p>
        </p:txBody>
      </p:sp>
      <p:sp>
        <p:nvSpPr>
          <p:cNvPr id="22541" name="Line 14"/>
          <p:cNvSpPr>
            <a:spLocks noChangeShapeType="1"/>
          </p:cNvSpPr>
          <p:nvPr/>
        </p:nvSpPr>
        <p:spPr bwMode="auto">
          <a:xfrm flipV="1">
            <a:off x="5253037" y="6346825"/>
            <a:ext cx="1588" cy="76200"/>
          </a:xfrm>
          <a:prstGeom prst="line">
            <a:avLst/>
          </a:prstGeom>
          <a:noFill/>
          <a:ln w="0">
            <a:solidFill>
              <a:srgbClr val="000000"/>
            </a:solidFill>
            <a:round/>
            <a:headEnd/>
            <a:tailEnd/>
          </a:ln>
        </p:spPr>
        <p:txBody>
          <a:bodyPr/>
          <a:lstStyle/>
          <a:p>
            <a:endParaRPr lang="en-US"/>
          </a:p>
        </p:txBody>
      </p:sp>
      <p:sp>
        <p:nvSpPr>
          <p:cNvPr id="22542" name="Rectangle 15"/>
          <p:cNvSpPr>
            <a:spLocks noChangeArrowheads="1"/>
          </p:cNvSpPr>
          <p:nvPr/>
        </p:nvSpPr>
        <p:spPr bwMode="auto">
          <a:xfrm>
            <a:off x="52514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8</a:t>
            </a:r>
            <a:endParaRPr lang="en-US" sz="2400">
              <a:cs typeface="Arial" charset="0"/>
            </a:endParaRPr>
          </a:p>
        </p:txBody>
      </p:sp>
      <p:sp>
        <p:nvSpPr>
          <p:cNvPr id="22543" name="Line 16"/>
          <p:cNvSpPr>
            <a:spLocks noChangeShapeType="1"/>
          </p:cNvSpPr>
          <p:nvPr/>
        </p:nvSpPr>
        <p:spPr bwMode="auto">
          <a:xfrm flipV="1">
            <a:off x="6011862" y="6346825"/>
            <a:ext cx="1588" cy="76200"/>
          </a:xfrm>
          <a:prstGeom prst="line">
            <a:avLst/>
          </a:prstGeom>
          <a:noFill/>
          <a:ln w="0">
            <a:solidFill>
              <a:srgbClr val="000000"/>
            </a:solidFill>
            <a:round/>
            <a:headEnd/>
            <a:tailEnd/>
          </a:ln>
        </p:spPr>
        <p:txBody>
          <a:bodyPr/>
          <a:lstStyle/>
          <a:p>
            <a:endParaRPr lang="en-US"/>
          </a:p>
        </p:txBody>
      </p:sp>
      <p:sp>
        <p:nvSpPr>
          <p:cNvPr id="22544" name="Rectangle 17"/>
          <p:cNvSpPr>
            <a:spLocks noChangeArrowheads="1"/>
          </p:cNvSpPr>
          <p:nvPr/>
        </p:nvSpPr>
        <p:spPr bwMode="auto">
          <a:xfrm>
            <a:off x="5970587"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22545" name="Line 18"/>
          <p:cNvSpPr>
            <a:spLocks noChangeShapeType="1"/>
          </p:cNvSpPr>
          <p:nvPr/>
        </p:nvSpPr>
        <p:spPr bwMode="auto">
          <a:xfrm flipV="1">
            <a:off x="6762750" y="6346825"/>
            <a:ext cx="1587" cy="76200"/>
          </a:xfrm>
          <a:prstGeom prst="line">
            <a:avLst/>
          </a:prstGeom>
          <a:noFill/>
          <a:ln w="0">
            <a:solidFill>
              <a:srgbClr val="000000"/>
            </a:solidFill>
            <a:round/>
            <a:headEnd/>
            <a:tailEnd/>
          </a:ln>
        </p:spPr>
        <p:txBody>
          <a:bodyPr/>
          <a:lstStyle/>
          <a:p>
            <a:endParaRPr lang="en-US"/>
          </a:p>
        </p:txBody>
      </p:sp>
      <p:sp>
        <p:nvSpPr>
          <p:cNvPr id="22546" name="Rectangle 19"/>
          <p:cNvSpPr>
            <a:spLocks noChangeArrowheads="1"/>
          </p:cNvSpPr>
          <p:nvPr/>
        </p:nvSpPr>
        <p:spPr bwMode="auto">
          <a:xfrm>
            <a:off x="67214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12</a:t>
            </a:r>
            <a:endParaRPr lang="en-US" sz="2400">
              <a:cs typeface="Arial" charset="0"/>
            </a:endParaRPr>
          </a:p>
        </p:txBody>
      </p:sp>
      <p:sp>
        <p:nvSpPr>
          <p:cNvPr id="22547" name="Line 20"/>
          <p:cNvSpPr>
            <a:spLocks noChangeShapeType="1"/>
          </p:cNvSpPr>
          <p:nvPr/>
        </p:nvSpPr>
        <p:spPr bwMode="auto">
          <a:xfrm flipV="1">
            <a:off x="7512050" y="6346825"/>
            <a:ext cx="1587" cy="76200"/>
          </a:xfrm>
          <a:prstGeom prst="line">
            <a:avLst/>
          </a:prstGeom>
          <a:noFill/>
          <a:ln w="0">
            <a:solidFill>
              <a:srgbClr val="000000"/>
            </a:solidFill>
            <a:round/>
            <a:headEnd/>
            <a:tailEnd/>
          </a:ln>
        </p:spPr>
        <p:txBody>
          <a:bodyPr/>
          <a:lstStyle/>
          <a:p>
            <a:endParaRPr lang="en-US"/>
          </a:p>
        </p:txBody>
      </p:sp>
      <p:sp>
        <p:nvSpPr>
          <p:cNvPr id="22548" name="Rectangle 21"/>
          <p:cNvSpPr>
            <a:spLocks noChangeArrowheads="1"/>
          </p:cNvSpPr>
          <p:nvPr/>
        </p:nvSpPr>
        <p:spPr bwMode="auto">
          <a:xfrm>
            <a:off x="74707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14</a:t>
            </a:r>
            <a:endParaRPr lang="en-US" sz="2400">
              <a:cs typeface="Arial" charset="0"/>
            </a:endParaRPr>
          </a:p>
        </p:txBody>
      </p:sp>
      <p:sp>
        <p:nvSpPr>
          <p:cNvPr id="22549" name="Line 22"/>
          <p:cNvSpPr>
            <a:spLocks noChangeShapeType="1"/>
          </p:cNvSpPr>
          <p:nvPr/>
        </p:nvSpPr>
        <p:spPr bwMode="auto">
          <a:xfrm flipV="1">
            <a:off x="8270875" y="6346825"/>
            <a:ext cx="1587" cy="76200"/>
          </a:xfrm>
          <a:prstGeom prst="line">
            <a:avLst/>
          </a:prstGeom>
          <a:noFill/>
          <a:ln w="0">
            <a:solidFill>
              <a:srgbClr val="000000"/>
            </a:solidFill>
            <a:round/>
            <a:headEnd/>
            <a:tailEnd/>
          </a:ln>
        </p:spPr>
        <p:txBody>
          <a:bodyPr/>
          <a:lstStyle/>
          <a:p>
            <a:endParaRPr lang="en-US"/>
          </a:p>
        </p:txBody>
      </p:sp>
      <p:sp>
        <p:nvSpPr>
          <p:cNvPr id="22550" name="Rectangle 23"/>
          <p:cNvSpPr>
            <a:spLocks noChangeArrowheads="1"/>
          </p:cNvSpPr>
          <p:nvPr/>
        </p:nvSpPr>
        <p:spPr bwMode="auto">
          <a:xfrm>
            <a:off x="8229600"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16</a:t>
            </a:r>
            <a:endParaRPr lang="en-US" sz="2400">
              <a:cs typeface="Arial" charset="0"/>
            </a:endParaRPr>
          </a:p>
        </p:txBody>
      </p:sp>
      <p:sp>
        <p:nvSpPr>
          <p:cNvPr id="22551" name="Line 24"/>
          <p:cNvSpPr>
            <a:spLocks noChangeShapeType="1"/>
          </p:cNvSpPr>
          <p:nvPr/>
        </p:nvSpPr>
        <p:spPr bwMode="auto">
          <a:xfrm flipV="1">
            <a:off x="9021762" y="6346825"/>
            <a:ext cx="1588" cy="76200"/>
          </a:xfrm>
          <a:prstGeom prst="line">
            <a:avLst/>
          </a:prstGeom>
          <a:noFill/>
          <a:ln w="0">
            <a:solidFill>
              <a:srgbClr val="000000"/>
            </a:solidFill>
            <a:round/>
            <a:headEnd/>
            <a:tailEnd/>
          </a:ln>
        </p:spPr>
        <p:txBody>
          <a:bodyPr/>
          <a:lstStyle/>
          <a:p>
            <a:endParaRPr lang="en-US"/>
          </a:p>
        </p:txBody>
      </p:sp>
      <p:sp>
        <p:nvSpPr>
          <p:cNvPr id="22552" name="Rectangle 25"/>
          <p:cNvSpPr>
            <a:spLocks noChangeArrowheads="1"/>
          </p:cNvSpPr>
          <p:nvPr/>
        </p:nvSpPr>
        <p:spPr bwMode="auto">
          <a:xfrm>
            <a:off x="8980487"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18</a:t>
            </a:r>
            <a:endParaRPr lang="en-US" sz="2400">
              <a:cs typeface="Arial" charset="0"/>
            </a:endParaRPr>
          </a:p>
        </p:txBody>
      </p:sp>
      <p:sp>
        <p:nvSpPr>
          <p:cNvPr id="22553" name="Line 26"/>
          <p:cNvSpPr>
            <a:spLocks noChangeShapeType="1"/>
          </p:cNvSpPr>
          <p:nvPr/>
        </p:nvSpPr>
        <p:spPr bwMode="auto">
          <a:xfrm flipV="1">
            <a:off x="9780587" y="6346825"/>
            <a:ext cx="1588" cy="76200"/>
          </a:xfrm>
          <a:prstGeom prst="line">
            <a:avLst/>
          </a:prstGeom>
          <a:noFill/>
          <a:ln w="0">
            <a:solidFill>
              <a:srgbClr val="000000"/>
            </a:solidFill>
            <a:round/>
            <a:headEnd/>
            <a:tailEnd/>
          </a:ln>
        </p:spPr>
        <p:txBody>
          <a:bodyPr/>
          <a:lstStyle/>
          <a:p>
            <a:endParaRPr lang="en-US"/>
          </a:p>
        </p:txBody>
      </p:sp>
      <p:sp>
        <p:nvSpPr>
          <p:cNvPr id="22554" name="Rectangle 27"/>
          <p:cNvSpPr>
            <a:spLocks noChangeArrowheads="1"/>
          </p:cNvSpPr>
          <p:nvPr/>
        </p:nvSpPr>
        <p:spPr bwMode="auto">
          <a:xfrm>
            <a:off x="9739312"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22555" name="Line 28"/>
          <p:cNvSpPr>
            <a:spLocks noChangeShapeType="1"/>
          </p:cNvSpPr>
          <p:nvPr/>
        </p:nvSpPr>
        <p:spPr bwMode="auto">
          <a:xfrm>
            <a:off x="2243137" y="6423025"/>
            <a:ext cx="66675" cy="1588"/>
          </a:xfrm>
          <a:prstGeom prst="line">
            <a:avLst/>
          </a:prstGeom>
          <a:noFill/>
          <a:ln w="0">
            <a:solidFill>
              <a:srgbClr val="000000"/>
            </a:solidFill>
            <a:round/>
            <a:headEnd/>
            <a:tailEnd/>
          </a:ln>
        </p:spPr>
        <p:txBody>
          <a:bodyPr/>
          <a:lstStyle/>
          <a:p>
            <a:endParaRPr lang="en-US"/>
          </a:p>
        </p:txBody>
      </p:sp>
      <p:sp>
        <p:nvSpPr>
          <p:cNvPr id="22556" name="Rectangle 29"/>
          <p:cNvSpPr>
            <a:spLocks noChangeArrowheads="1"/>
          </p:cNvSpPr>
          <p:nvPr/>
        </p:nvSpPr>
        <p:spPr bwMode="auto">
          <a:xfrm>
            <a:off x="2057400" y="6346825"/>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-15</a:t>
            </a:r>
            <a:endParaRPr lang="en-US" sz="2400">
              <a:cs typeface="Arial" charset="0"/>
            </a:endParaRPr>
          </a:p>
        </p:txBody>
      </p:sp>
      <p:sp>
        <p:nvSpPr>
          <p:cNvPr id="22557" name="Line 30"/>
          <p:cNvSpPr>
            <a:spLocks noChangeShapeType="1"/>
          </p:cNvSpPr>
          <p:nvPr/>
        </p:nvSpPr>
        <p:spPr bwMode="auto">
          <a:xfrm>
            <a:off x="2243137" y="5853113"/>
            <a:ext cx="66675" cy="1587"/>
          </a:xfrm>
          <a:prstGeom prst="line">
            <a:avLst/>
          </a:prstGeom>
          <a:noFill/>
          <a:ln w="0">
            <a:solidFill>
              <a:srgbClr val="000000"/>
            </a:solidFill>
            <a:round/>
            <a:headEnd/>
            <a:tailEnd/>
          </a:ln>
        </p:spPr>
        <p:txBody>
          <a:bodyPr/>
          <a:lstStyle/>
          <a:p>
            <a:endParaRPr lang="en-US"/>
          </a:p>
        </p:txBody>
      </p:sp>
      <p:sp>
        <p:nvSpPr>
          <p:cNvPr id="22558" name="Rectangle 31"/>
          <p:cNvSpPr>
            <a:spLocks noChangeArrowheads="1"/>
          </p:cNvSpPr>
          <p:nvPr/>
        </p:nvSpPr>
        <p:spPr bwMode="auto">
          <a:xfrm>
            <a:off x="2057400" y="5776913"/>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22559" name="Line 32"/>
          <p:cNvSpPr>
            <a:spLocks noChangeShapeType="1"/>
          </p:cNvSpPr>
          <p:nvPr/>
        </p:nvSpPr>
        <p:spPr bwMode="auto">
          <a:xfrm>
            <a:off x="2243137" y="5281613"/>
            <a:ext cx="66675" cy="1587"/>
          </a:xfrm>
          <a:prstGeom prst="line">
            <a:avLst/>
          </a:prstGeom>
          <a:noFill/>
          <a:ln w="0">
            <a:solidFill>
              <a:srgbClr val="000000"/>
            </a:solidFill>
            <a:round/>
            <a:headEnd/>
            <a:tailEnd/>
          </a:ln>
        </p:spPr>
        <p:txBody>
          <a:bodyPr/>
          <a:lstStyle/>
          <a:p>
            <a:endParaRPr lang="en-US"/>
          </a:p>
        </p:txBody>
      </p:sp>
      <p:sp>
        <p:nvSpPr>
          <p:cNvPr id="22560" name="Rectangle 33"/>
          <p:cNvSpPr>
            <a:spLocks noChangeArrowheads="1"/>
          </p:cNvSpPr>
          <p:nvPr/>
        </p:nvSpPr>
        <p:spPr bwMode="auto">
          <a:xfrm>
            <a:off x="2125662" y="5205413"/>
            <a:ext cx="11271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-5</a:t>
            </a:r>
            <a:endParaRPr lang="en-US" sz="2400">
              <a:cs typeface="Arial" charset="0"/>
            </a:endParaRPr>
          </a:p>
        </p:txBody>
      </p:sp>
      <p:sp>
        <p:nvSpPr>
          <p:cNvPr id="22561" name="Line 34"/>
          <p:cNvSpPr>
            <a:spLocks noChangeShapeType="1"/>
          </p:cNvSpPr>
          <p:nvPr/>
        </p:nvSpPr>
        <p:spPr bwMode="auto">
          <a:xfrm>
            <a:off x="2243137" y="4711700"/>
            <a:ext cx="66675" cy="1588"/>
          </a:xfrm>
          <a:prstGeom prst="line">
            <a:avLst/>
          </a:prstGeom>
          <a:noFill/>
          <a:ln w="0">
            <a:solidFill>
              <a:srgbClr val="000000"/>
            </a:solidFill>
            <a:round/>
            <a:headEnd/>
            <a:tailEnd/>
          </a:ln>
        </p:spPr>
        <p:txBody>
          <a:bodyPr/>
          <a:lstStyle/>
          <a:p>
            <a:endParaRPr lang="en-US"/>
          </a:p>
        </p:txBody>
      </p:sp>
      <p:sp>
        <p:nvSpPr>
          <p:cNvPr id="22562" name="Rectangle 35"/>
          <p:cNvSpPr>
            <a:spLocks noChangeArrowheads="1"/>
          </p:cNvSpPr>
          <p:nvPr/>
        </p:nvSpPr>
        <p:spPr bwMode="auto">
          <a:xfrm>
            <a:off x="2165350" y="46355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2563" name="Line 36"/>
          <p:cNvSpPr>
            <a:spLocks noChangeShapeType="1"/>
          </p:cNvSpPr>
          <p:nvPr/>
        </p:nvSpPr>
        <p:spPr bwMode="auto">
          <a:xfrm>
            <a:off x="2243137" y="4140200"/>
            <a:ext cx="66675" cy="1588"/>
          </a:xfrm>
          <a:prstGeom prst="line">
            <a:avLst/>
          </a:prstGeom>
          <a:noFill/>
          <a:ln w="0">
            <a:solidFill>
              <a:srgbClr val="000000"/>
            </a:solidFill>
            <a:round/>
            <a:headEnd/>
            <a:tailEnd/>
          </a:ln>
        </p:spPr>
        <p:txBody>
          <a:bodyPr/>
          <a:lstStyle/>
          <a:p>
            <a:endParaRPr lang="en-US"/>
          </a:p>
        </p:txBody>
      </p:sp>
      <p:sp>
        <p:nvSpPr>
          <p:cNvPr id="22564" name="Rectangle 37"/>
          <p:cNvSpPr>
            <a:spLocks noChangeArrowheads="1"/>
          </p:cNvSpPr>
          <p:nvPr/>
        </p:nvSpPr>
        <p:spPr bwMode="auto">
          <a:xfrm>
            <a:off x="2165350" y="40640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5</a:t>
            </a:r>
            <a:endParaRPr lang="en-US" sz="2400">
              <a:cs typeface="Arial" charset="0"/>
            </a:endParaRPr>
          </a:p>
        </p:txBody>
      </p:sp>
      <p:sp>
        <p:nvSpPr>
          <p:cNvPr id="22565" name="Line 38"/>
          <p:cNvSpPr>
            <a:spLocks noChangeShapeType="1"/>
          </p:cNvSpPr>
          <p:nvPr/>
        </p:nvSpPr>
        <p:spPr bwMode="auto">
          <a:xfrm>
            <a:off x="2243137" y="3568700"/>
            <a:ext cx="66675" cy="1588"/>
          </a:xfrm>
          <a:prstGeom prst="line">
            <a:avLst/>
          </a:prstGeom>
          <a:noFill/>
          <a:ln w="0">
            <a:solidFill>
              <a:srgbClr val="000000"/>
            </a:solidFill>
            <a:round/>
            <a:headEnd/>
            <a:tailEnd/>
          </a:ln>
        </p:spPr>
        <p:txBody>
          <a:bodyPr/>
          <a:lstStyle/>
          <a:p>
            <a:endParaRPr lang="en-US"/>
          </a:p>
        </p:txBody>
      </p:sp>
      <p:sp>
        <p:nvSpPr>
          <p:cNvPr id="22566" name="Rectangle 39"/>
          <p:cNvSpPr>
            <a:spLocks noChangeArrowheads="1"/>
          </p:cNvSpPr>
          <p:nvPr/>
        </p:nvSpPr>
        <p:spPr bwMode="auto">
          <a:xfrm>
            <a:off x="2098675" y="3492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22567" name="Line 40"/>
          <p:cNvSpPr>
            <a:spLocks noChangeShapeType="1"/>
          </p:cNvSpPr>
          <p:nvPr/>
        </p:nvSpPr>
        <p:spPr bwMode="auto">
          <a:xfrm>
            <a:off x="2243137" y="2998788"/>
            <a:ext cx="66675" cy="1587"/>
          </a:xfrm>
          <a:prstGeom prst="line">
            <a:avLst/>
          </a:prstGeom>
          <a:noFill/>
          <a:ln w="0">
            <a:solidFill>
              <a:srgbClr val="000000"/>
            </a:solidFill>
            <a:round/>
            <a:headEnd/>
            <a:tailEnd/>
          </a:ln>
        </p:spPr>
        <p:txBody>
          <a:bodyPr/>
          <a:lstStyle/>
          <a:p>
            <a:endParaRPr lang="en-US"/>
          </a:p>
        </p:txBody>
      </p:sp>
      <p:sp>
        <p:nvSpPr>
          <p:cNvPr id="22568" name="Rectangle 41"/>
          <p:cNvSpPr>
            <a:spLocks noChangeArrowheads="1"/>
          </p:cNvSpPr>
          <p:nvPr/>
        </p:nvSpPr>
        <p:spPr bwMode="auto">
          <a:xfrm>
            <a:off x="2098675" y="2922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15</a:t>
            </a:r>
            <a:endParaRPr lang="en-US" sz="2400">
              <a:cs typeface="Arial" charset="0"/>
            </a:endParaRPr>
          </a:p>
        </p:txBody>
      </p:sp>
      <p:sp>
        <p:nvSpPr>
          <p:cNvPr id="22569" name="Line 42"/>
          <p:cNvSpPr>
            <a:spLocks noChangeShapeType="1"/>
          </p:cNvSpPr>
          <p:nvPr/>
        </p:nvSpPr>
        <p:spPr bwMode="auto">
          <a:xfrm>
            <a:off x="2243137" y="2427288"/>
            <a:ext cx="66675" cy="1587"/>
          </a:xfrm>
          <a:prstGeom prst="line">
            <a:avLst/>
          </a:prstGeom>
          <a:noFill/>
          <a:ln w="0">
            <a:solidFill>
              <a:srgbClr val="000000"/>
            </a:solidFill>
            <a:round/>
            <a:headEnd/>
            <a:tailEnd/>
          </a:ln>
        </p:spPr>
        <p:txBody>
          <a:bodyPr/>
          <a:lstStyle/>
          <a:p>
            <a:endParaRPr lang="en-US"/>
          </a:p>
        </p:txBody>
      </p:sp>
      <p:sp>
        <p:nvSpPr>
          <p:cNvPr id="22570" name="Rectangle 43"/>
          <p:cNvSpPr>
            <a:spLocks noChangeArrowheads="1"/>
          </p:cNvSpPr>
          <p:nvPr/>
        </p:nvSpPr>
        <p:spPr bwMode="auto">
          <a:xfrm>
            <a:off x="2098675" y="23510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22571" name="Line 44"/>
          <p:cNvSpPr>
            <a:spLocks noChangeShapeType="1"/>
          </p:cNvSpPr>
          <p:nvPr/>
        </p:nvSpPr>
        <p:spPr bwMode="auto">
          <a:xfrm>
            <a:off x="2243137" y="1855788"/>
            <a:ext cx="66675" cy="1587"/>
          </a:xfrm>
          <a:prstGeom prst="line">
            <a:avLst/>
          </a:prstGeom>
          <a:noFill/>
          <a:ln w="0">
            <a:solidFill>
              <a:srgbClr val="000000"/>
            </a:solidFill>
            <a:round/>
            <a:headEnd/>
            <a:tailEnd/>
          </a:ln>
        </p:spPr>
        <p:txBody>
          <a:bodyPr/>
          <a:lstStyle/>
          <a:p>
            <a:endParaRPr lang="en-US"/>
          </a:p>
        </p:txBody>
      </p:sp>
      <p:sp>
        <p:nvSpPr>
          <p:cNvPr id="22572" name="Rectangle 45"/>
          <p:cNvSpPr>
            <a:spLocks noChangeArrowheads="1"/>
          </p:cNvSpPr>
          <p:nvPr/>
        </p:nvSpPr>
        <p:spPr bwMode="auto">
          <a:xfrm>
            <a:off x="2098675" y="1779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25</a:t>
            </a:r>
            <a:endParaRPr lang="en-US" sz="2400">
              <a:cs typeface="Arial" charset="0"/>
            </a:endParaRPr>
          </a:p>
        </p:txBody>
      </p:sp>
      <p:sp>
        <p:nvSpPr>
          <p:cNvPr id="22573" name="Line 46"/>
          <p:cNvSpPr>
            <a:spLocks noChangeShapeType="1"/>
          </p:cNvSpPr>
          <p:nvPr/>
        </p:nvSpPr>
        <p:spPr bwMode="auto">
          <a:xfrm>
            <a:off x="2243137" y="1295400"/>
            <a:ext cx="66675" cy="1588"/>
          </a:xfrm>
          <a:prstGeom prst="line">
            <a:avLst/>
          </a:prstGeom>
          <a:noFill/>
          <a:ln w="0">
            <a:solidFill>
              <a:srgbClr val="000000"/>
            </a:solidFill>
            <a:round/>
            <a:headEnd/>
            <a:tailEnd/>
          </a:ln>
        </p:spPr>
        <p:txBody>
          <a:bodyPr/>
          <a:lstStyle/>
          <a:p>
            <a:endParaRPr lang="en-US"/>
          </a:p>
        </p:txBody>
      </p:sp>
      <p:sp>
        <p:nvSpPr>
          <p:cNvPr id="22574" name="Rectangle 47"/>
          <p:cNvSpPr>
            <a:spLocks noChangeArrowheads="1"/>
          </p:cNvSpPr>
          <p:nvPr/>
        </p:nvSpPr>
        <p:spPr bwMode="auto">
          <a:xfrm>
            <a:off x="2098675" y="12192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30</a:t>
            </a:r>
            <a:endParaRPr lang="en-US" sz="2400">
              <a:cs typeface="Arial" charset="0"/>
            </a:endParaRPr>
          </a:p>
        </p:txBody>
      </p:sp>
      <p:sp>
        <p:nvSpPr>
          <p:cNvPr id="22575" name="Oval 48"/>
          <p:cNvSpPr>
            <a:spLocks noChangeArrowheads="1"/>
          </p:cNvSpPr>
          <p:nvPr/>
        </p:nvSpPr>
        <p:spPr bwMode="auto">
          <a:xfrm>
            <a:off x="2576512" y="4549775"/>
            <a:ext cx="84138" cy="85725"/>
          </a:xfrm>
          <a:prstGeom prst="ellipse">
            <a:avLst/>
          </a:prstGeom>
          <a:solidFill>
            <a:srgbClr val="0000FF"/>
          </a:solidFill>
          <a:ln w="9525">
            <a:noFill/>
            <a:round/>
            <a:headEnd/>
            <a:tailEnd/>
          </a:ln>
        </p:spPr>
        <p:txBody>
          <a:bodyPr/>
          <a:lstStyle/>
          <a:p>
            <a:endParaRPr lang="en-US"/>
          </a:p>
        </p:txBody>
      </p:sp>
      <p:sp>
        <p:nvSpPr>
          <p:cNvPr id="22576" name="Oval 49"/>
          <p:cNvSpPr>
            <a:spLocks noChangeArrowheads="1"/>
          </p:cNvSpPr>
          <p:nvPr/>
        </p:nvSpPr>
        <p:spPr bwMode="auto">
          <a:xfrm>
            <a:off x="2576512" y="4549775"/>
            <a:ext cx="84138" cy="85725"/>
          </a:xfrm>
          <a:prstGeom prst="ellipse">
            <a:avLst/>
          </a:prstGeom>
          <a:noFill/>
          <a:ln w="0">
            <a:solidFill>
              <a:srgbClr val="0000FF"/>
            </a:solidFill>
            <a:round/>
            <a:headEnd/>
            <a:tailEnd/>
          </a:ln>
        </p:spPr>
        <p:txBody>
          <a:bodyPr/>
          <a:lstStyle/>
          <a:p>
            <a:endParaRPr lang="en-US"/>
          </a:p>
        </p:txBody>
      </p:sp>
      <p:sp>
        <p:nvSpPr>
          <p:cNvPr id="22577" name="Oval 50"/>
          <p:cNvSpPr>
            <a:spLocks noChangeArrowheads="1"/>
          </p:cNvSpPr>
          <p:nvPr/>
        </p:nvSpPr>
        <p:spPr bwMode="auto">
          <a:xfrm>
            <a:off x="2955925" y="4833938"/>
            <a:ext cx="85725" cy="85725"/>
          </a:xfrm>
          <a:prstGeom prst="ellipse">
            <a:avLst/>
          </a:prstGeom>
          <a:solidFill>
            <a:srgbClr val="0000FF"/>
          </a:solidFill>
          <a:ln w="9525">
            <a:noFill/>
            <a:round/>
            <a:headEnd/>
            <a:tailEnd/>
          </a:ln>
        </p:spPr>
        <p:txBody>
          <a:bodyPr/>
          <a:lstStyle/>
          <a:p>
            <a:endParaRPr lang="en-US"/>
          </a:p>
        </p:txBody>
      </p:sp>
      <p:sp>
        <p:nvSpPr>
          <p:cNvPr id="22578" name="Oval 51"/>
          <p:cNvSpPr>
            <a:spLocks noChangeArrowheads="1"/>
          </p:cNvSpPr>
          <p:nvPr/>
        </p:nvSpPr>
        <p:spPr bwMode="auto">
          <a:xfrm>
            <a:off x="2955925" y="4833938"/>
            <a:ext cx="85725" cy="85725"/>
          </a:xfrm>
          <a:prstGeom prst="ellipse">
            <a:avLst/>
          </a:prstGeom>
          <a:noFill/>
          <a:ln w="0">
            <a:solidFill>
              <a:srgbClr val="0000FF"/>
            </a:solidFill>
            <a:round/>
            <a:headEnd/>
            <a:tailEnd/>
          </a:ln>
        </p:spPr>
        <p:txBody>
          <a:bodyPr/>
          <a:lstStyle/>
          <a:p>
            <a:endParaRPr lang="en-US"/>
          </a:p>
        </p:txBody>
      </p:sp>
      <p:sp>
        <p:nvSpPr>
          <p:cNvPr id="22579" name="Oval 52"/>
          <p:cNvSpPr>
            <a:spLocks noChangeArrowheads="1"/>
          </p:cNvSpPr>
          <p:nvPr/>
        </p:nvSpPr>
        <p:spPr bwMode="auto">
          <a:xfrm>
            <a:off x="3335337" y="5243513"/>
            <a:ext cx="85725" cy="85725"/>
          </a:xfrm>
          <a:prstGeom prst="ellipse">
            <a:avLst/>
          </a:prstGeom>
          <a:solidFill>
            <a:srgbClr val="0000FF"/>
          </a:solidFill>
          <a:ln w="9525">
            <a:noFill/>
            <a:round/>
            <a:headEnd/>
            <a:tailEnd/>
          </a:ln>
        </p:spPr>
        <p:txBody>
          <a:bodyPr/>
          <a:lstStyle/>
          <a:p>
            <a:endParaRPr lang="en-US"/>
          </a:p>
        </p:txBody>
      </p:sp>
      <p:sp>
        <p:nvSpPr>
          <p:cNvPr id="22580" name="Oval 53"/>
          <p:cNvSpPr>
            <a:spLocks noChangeArrowheads="1"/>
          </p:cNvSpPr>
          <p:nvPr/>
        </p:nvSpPr>
        <p:spPr bwMode="auto">
          <a:xfrm>
            <a:off x="3335337" y="5243513"/>
            <a:ext cx="85725" cy="85725"/>
          </a:xfrm>
          <a:prstGeom prst="ellipse">
            <a:avLst/>
          </a:prstGeom>
          <a:noFill/>
          <a:ln w="0">
            <a:solidFill>
              <a:srgbClr val="0000FF"/>
            </a:solidFill>
            <a:round/>
            <a:headEnd/>
            <a:tailEnd/>
          </a:ln>
        </p:spPr>
        <p:txBody>
          <a:bodyPr/>
          <a:lstStyle/>
          <a:p>
            <a:endParaRPr lang="en-US"/>
          </a:p>
        </p:txBody>
      </p:sp>
      <p:sp>
        <p:nvSpPr>
          <p:cNvPr id="22581" name="Oval 54"/>
          <p:cNvSpPr>
            <a:spLocks noChangeArrowheads="1"/>
          </p:cNvSpPr>
          <p:nvPr/>
        </p:nvSpPr>
        <p:spPr bwMode="auto">
          <a:xfrm>
            <a:off x="3705225" y="5243513"/>
            <a:ext cx="85725" cy="85725"/>
          </a:xfrm>
          <a:prstGeom prst="ellipse">
            <a:avLst/>
          </a:prstGeom>
          <a:solidFill>
            <a:srgbClr val="0000FF"/>
          </a:solidFill>
          <a:ln w="9525">
            <a:noFill/>
            <a:round/>
            <a:headEnd/>
            <a:tailEnd/>
          </a:ln>
        </p:spPr>
        <p:txBody>
          <a:bodyPr/>
          <a:lstStyle/>
          <a:p>
            <a:endParaRPr lang="en-US"/>
          </a:p>
        </p:txBody>
      </p:sp>
      <p:sp>
        <p:nvSpPr>
          <p:cNvPr id="22582" name="Oval 55"/>
          <p:cNvSpPr>
            <a:spLocks noChangeArrowheads="1"/>
          </p:cNvSpPr>
          <p:nvPr/>
        </p:nvSpPr>
        <p:spPr bwMode="auto">
          <a:xfrm>
            <a:off x="3705225" y="5243513"/>
            <a:ext cx="85725" cy="85725"/>
          </a:xfrm>
          <a:prstGeom prst="ellipse">
            <a:avLst/>
          </a:prstGeom>
          <a:noFill/>
          <a:ln w="0">
            <a:solidFill>
              <a:srgbClr val="0000FF"/>
            </a:solidFill>
            <a:round/>
            <a:headEnd/>
            <a:tailEnd/>
          </a:ln>
        </p:spPr>
        <p:txBody>
          <a:bodyPr/>
          <a:lstStyle/>
          <a:p>
            <a:endParaRPr lang="en-US"/>
          </a:p>
        </p:txBody>
      </p:sp>
      <p:sp>
        <p:nvSpPr>
          <p:cNvPr id="22583" name="Oval 56"/>
          <p:cNvSpPr>
            <a:spLocks noChangeArrowheads="1"/>
          </p:cNvSpPr>
          <p:nvPr/>
        </p:nvSpPr>
        <p:spPr bwMode="auto">
          <a:xfrm>
            <a:off x="4084637" y="5434013"/>
            <a:ext cx="85725" cy="85725"/>
          </a:xfrm>
          <a:prstGeom prst="ellipse">
            <a:avLst/>
          </a:prstGeom>
          <a:solidFill>
            <a:srgbClr val="0000FF"/>
          </a:solidFill>
          <a:ln w="9525">
            <a:noFill/>
            <a:round/>
            <a:headEnd/>
            <a:tailEnd/>
          </a:ln>
        </p:spPr>
        <p:txBody>
          <a:bodyPr/>
          <a:lstStyle/>
          <a:p>
            <a:endParaRPr lang="en-US"/>
          </a:p>
        </p:txBody>
      </p:sp>
      <p:sp>
        <p:nvSpPr>
          <p:cNvPr id="22584" name="Oval 57"/>
          <p:cNvSpPr>
            <a:spLocks noChangeArrowheads="1"/>
          </p:cNvSpPr>
          <p:nvPr/>
        </p:nvSpPr>
        <p:spPr bwMode="auto">
          <a:xfrm>
            <a:off x="4084637" y="5434013"/>
            <a:ext cx="85725" cy="85725"/>
          </a:xfrm>
          <a:prstGeom prst="ellipse">
            <a:avLst/>
          </a:prstGeom>
          <a:noFill/>
          <a:ln w="0">
            <a:solidFill>
              <a:srgbClr val="0000FF"/>
            </a:solidFill>
            <a:round/>
            <a:headEnd/>
            <a:tailEnd/>
          </a:ln>
        </p:spPr>
        <p:txBody>
          <a:bodyPr/>
          <a:lstStyle/>
          <a:p>
            <a:endParaRPr lang="en-US"/>
          </a:p>
        </p:txBody>
      </p:sp>
      <p:sp>
        <p:nvSpPr>
          <p:cNvPr id="22585" name="Oval 58"/>
          <p:cNvSpPr>
            <a:spLocks noChangeArrowheads="1"/>
          </p:cNvSpPr>
          <p:nvPr/>
        </p:nvSpPr>
        <p:spPr bwMode="auto">
          <a:xfrm>
            <a:off x="4464050" y="5338763"/>
            <a:ext cx="85725" cy="85725"/>
          </a:xfrm>
          <a:prstGeom prst="ellipse">
            <a:avLst/>
          </a:prstGeom>
          <a:solidFill>
            <a:srgbClr val="0000FF"/>
          </a:solidFill>
          <a:ln w="9525">
            <a:noFill/>
            <a:round/>
            <a:headEnd/>
            <a:tailEnd/>
          </a:ln>
        </p:spPr>
        <p:txBody>
          <a:bodyPr/>
          <a:lstStyle/>
          <a:p>
            <a:endParaRPr lang="en-US"/>
          </a:p>
        </p:txBody>
      </p:sp>
      <p:sp>
        <p:nvSpPr>
          <p:cNvPr id="22586" name="Oval 59"/>
          <p:cNvSpPr>
            <a:spLocks noChangeArrowheads="1"/>
          </p:cNvSpPr>
          <p:nvPr/>
        </p:nvSpPr>
        <p:spPr bwMode="auto">
          <a:xfrm>
            <a:off x="4464050" y="5338763"/>
            <a:ext cx="85725" cy="85725"/>
          </a:xfrm>
          <a:prstGeom prst="ellipse">
            <a:avLst/>
          </a:prstGeom>
          <a:noFill/>
          <a:ln w="0">
            <a:solidFill>
              <a:srgbClr val="0000FF"/>
            </a:solidFill>
            <a:round/>
            <a:headEnd/>
            <a:tailEnd/>
          </a:ln>
        </p:spPr>
        <p:txBody>
          <a:bodyPr/>
          <a:lstStyle/>
          <a:p>
            <a:endParaRPr lang="en-US"/>
          </a:p>
        </p:txBody>
      </p:sp>
      <p:sp>
        <p:nvSpPr>
          <p:cNvPr id="22587" name="Oval 60"/>
          <p:cNvSpPr>
            <a:spLocks noChangeArrowheads="1"/>
          </p:cNvSpPr>
          <p:nvPr/>
        </p:nvSpPr>
        <p:spPr bwMode="auto">
          <a:xfrm>
            <a:off x="4835525" y="5081588"/>
            <a:ext cx="84137" cy="85725"/>
          </a:xfrm>
          <a:prstGeom prst="ellipse">
            <a:avLst/>
          </a:prstGeom>
          <a:solidFill>
            <a:srgbClr val="0000FF"/>
          </a:solidFill>
          <a:ln w="9525">
            <a:noFill/>
            <a:round/>
            <a:headEnd/>
            <a:tailEnd/>
          </a:ln>
        </p:spPr>
        <p:txBody>
          <a:bodyPr/>
          <a:lstStyle/>
          <a:p>
            <a:endParaRPr lang="en-US"/>
          </a:p>
        </p:txBody>
      </p:sp>
      <p:sp>
        <p:nvSpPr>
          <p:cNvPr id="22588" name="Oval 61"/>
          <p:cNvSpPr>
            <a:spLocks noChangeArrowheads="1"/>
          </p:cNvSpPr>
          <p:nvPr/>
        </p:nvSpPr>
        <p:spPr bwMode="auto">
          <a:xfrm>
            <a:off x="4835525" y="5081588"/>
            <a:ext cx="84137" cy="85725"/>
          </a:xfrm>
          <a:prstGeom prst="ellipse">
            <a:avLst/>
          </a:prstGeom>
          <a:noFill/>
          <a:ln w="0">
            <a:solidFill>
              <a:srgbClr val="0000FF"/>
            </a:solidFill>
            <a:round/>
            <a:headEnd/>
            <a:tailEnd/>
          </a:ln>
        </p:spPr>
        <p:txBody>
          <a:bodyPr/>
          <a:lstStyle/>
          <a:p>
            <a:endParaRPr lang="en-US"/>
          </a:p>
        </p:txBody>
      </p:sp>
      <p:sp>
        <p:nvSpPr>
          <p:cNvPr id="22589" name="Oval 62"/>
          <p:cNvSpPr>
            <a:spLocks noChangeArrowheads="1"/>
          </p:cNvSpPr>
          <p:nvPr/>
        </p:nvSpPr>
        <p:spPr bwMode="auto">
          <a:xfrm>
            <a:off x="5214937" y="4919663"/>
            <a:ext cx="85725" cy="85725"/>
          </a:xfrm>
          <a:prstGeom prst="ellipse">
            <a:avLst/>
          </a:prstGeom>
          <a:solidFill>
            <a:srgbClr val="0000FF"/>
          </a:solidFill>
          <a:ln w="9525">
            <a:noFill/>
            <a:round/>
            <a:headEnd/>
            <a:tailEnd/>
          </a:ln>
        </p:spPr>
        <p:txBody>
          <a:bodyPr/>
          <a:lstStyle/>
          <a:p>
            <a:endParaRPr lang="en-US"/>
          </a:p>
        </p:txBody>
      </p:sp>
      <p:sp>
        <p:nvSpPr>
          <p:cNvPr id="22590" name="Oval 63"/>
          <p:cNvSpPr>
            <a:spLocks noChangeArrowheads="1"/>
          </p:cNvSpPr>
          <p:nvPr/>
        </p:nvSpPr>
        <p:spPr bwMode="auto">
          <a:xfrm>
            <a:off x="5214937" y="4919663"/>
            <a:ext cx="85725" cy="85725"/>
          </a:xfrm>
          <a:prstGeom prst="ellipse">
            <a:avLst/>
          </a:prstGeom>
          <a:noFill/>
          <a:ln w="0">
            <a:solidFill>
              <a:srgbClr val="0000FF"/>
            </a:solidFill>
            <a:round/>
            <a:headEnd/>
            <a:tailEnd/>
          </a:ln>
        </p:spPr>
        <p:txBody>
          <a:bodyPr/>
          <a:lstStyle/>
          <a:p>
            <a:endParaRPr lang="en-US"/>
          </a:p>
        </p:txBody>
      </p:sp>
      <p:sp>
        <p:nvSpPr>
          <p:cNvPr id="22591" name="Oval 64"/>
          <p:cNvSpPr>
            <a:spLocks noChangeArrowheads="1"/>
          </p:cNvSpPr>
          <p:nvPr/>
        </p:nvSpPr>
        <p:spPr bwMode="auto">
          <a:xfrm>
            <a:off x="5594350" y="5157788"/>
            <a:ext cx="85725" cy="85725"/>
          </a:xfrm>
          <a:prstGeom prst="ellipse">
            <a:avLst/>
          </a:prstGeom>
          <a:solidFill>
            <a:srgbClr val="0000FF"/>
          </a:solidFill>
          <a:ln w="9525">
            <a:noFill/>
            <a:round/>
            <a:headEnd/>
            <a:tailEnd/>
          </a:ln>
        </p:spPr>
        <p:txBody>
          <a:bodyPr/>
          <a:lstStyle/>
          <a:p>
            <a:endParaRPr lang="en-US"/>
          </a:p>
        </p:txBody>
      </p:sp>
      <p:sp>
        <p:nvSpPr>
          <p:cNvPr id="22592" name="Oval 65"/>
          <p:cNvSpPr>
            <a:spLocks noChangeArrowheads="1"/>
          </p:cNvSpPr>
          <p:nvPr/>
        </p:nvSpPr>
        <p:spPr bwMode="auto">
          <a:xfrm>
            <a:off x="5594350" y="5157788"/>
            <a:ext cx="85725" cy="85725"/>
          </a:xfrm>
          <a:prstGeom prst="ellipse">
            <a:avLst/>
          </a:prstGeom>
          <a:noFill/>
          <a:ln w="0">
            <a:solidFill>
              <a:srgbClr val="0000FF"/>
            </a:solidFill>
            <a:round/>
            <a:headEnd/>
            <a:tailEnd/>
          </a:ln>
        </p:spPr>
        <p:txBody>
          <a:bodyPr/>
          <a:lstStyle/>
          <a:p>
            <a:endParaRPr lang="en-US"/>
          </a:p>
        </p:txBody>
      </p:sp>
      <p:sp>
        <p:nvSpPr>
          <p:cNvPr id="22593" name="Oval 66"/>
          <p:cNvSpPr>
            <a:spLocks noChangeArrowheads="1"/>
          </p:cNvSpPr>
          <p:nvPr/>
        </p:nvSpPr>
        <p:spPr bwMode="auto">
          <a:xfrm>
            <a:off x="5973762" y="4625975"/>
            <a:ext cx="85725" cy="85725"/>
          </a:xfrm>
          <a:prstGeom prst="ellipse">
            <a:avLst/>
          </a:prstGeom>
          <a:solidFill>
            <a:srgbClr val="0000FF"/>
          </a:solidFill>
          <a:ln w="9525">
            <a:noFill/>
            <a:round/>
            <a:headEnd/>
            <a:tailEnd/>
          </a:ln>
        </p:spPr>
        <p:txBody>
          <a:bodyPr/>
          <a:lstStyle/>
          <a:p>
            <a:endParaRPr lang="en-US"/>
          </a:p>
        </p:txBody>
      </p:sp>
      <p:sp>
        <p:nvSpPr>
          <p:cNvPr id="22594" name="Oval 67"/>
          <p:cNvSpPr>
            <a:spLocks noChangeArrowheads="1"/>
          </p:cNvSpPr>
          <p:nvPr/>
        </p:nvSpPr>
        <p:spPr bwMode="auto">
          <a:xfrm>
            <a:off x="5973762" y="4625975"/>
            <a:ext cx="85725" cy="85725"/>
          </a:xfrm>
          <a:prstGeom prst="ellipse">
            <a:avLst/>
          </a:prstGeom>
          <a:noFill/>
          <a:ln w="0">
            <a:solidFill>
              <a:srgbClr val="0000FF"/>
            </a:solidFill>
            <a:round/>
            <a:headEnd/>
            <a:tailEnd/>
          </a:ln>
        </p:spPr>
        <p:txBody>
          <a:bodyPr/>
          <a:lstStyle/>
          <a:p>
            <a:endParaRPr lang="en-US"/>
          </a:p>
        </p:txBody>
      </p:sp>
      <p:sp>
        <p:nvSpPr>
          <p:cNvPr id="22595" name="Oval 68"/>
          <p:cNvSpPr>
            <a:spLocks noChangeArrowheads="1"/>
          </p:cNvSpPr>
          <p:nvPr/>
        </p:nvSpPr>
        <p:spPr bwMode="auto">
          <a:xfrm>
            <a:off x="6343650" y="4805363"/>
            <a:ext cx="85725" cy="85725"/>
          </a:xfrm>
          <a:prstGeom prst="ellipse">
            <a:avLst/>
          </a:prstGeom>
          <a:solidFill>
            <a:srgbClr val="0000FF"/>
          </a:solidFill>
          <a:ln w="9525">
            <a:noFill/>
            <a:round/>
            <a:headEnd/>
            <a:tailEnd/>
          </a:ln>
        </p:spPr>
        <p:txBody>
          <a:bodyPr/>
          <a:lstStyle/>
          <a:p>
            <a:endParaRPr lang="en-US"/>
          </a:p>
        </p:txBody>
      </p:sp>
      <p:sp>
        <p:nvSpPr>
          <p:cNvPr id="22596" name="Oval 69"/>
          <p:cNvSpPr>
            <a:spLocks noChangeArrowheads="1"/>
          </p:cNvSpPr>
          <p:nvPr/>
        </p:nvSpPr>
        <p:spPr bwMode="auto">
          <a:xfrm>
            <a:off x="6343650" y="4805363"/>
            <a:ext cx="85725" cy="85725"/>
          </a:xfrm>
          <a:prstGeom prst="ellipse">
            <a:avLst/>
          </a:prstGeom>
          <a:noFill/>
          <a:ln w="0">
            <a:solidFill>
              <a:srgbClr val="0000FF"/>
            </a:solidFill>
            <a:round/>
            <a:headEnd/>
            <a:tailEnd/>
          </a:ln>
        </p:spPr>
        <p:txBody>
          <a:bodyPr/>
          <a:lstStyle/>
          <a:p>
            <a:endParaRPr lang="en-US"/>
          </a:p>
        </p:txBody>
      </p:sp>
      <p:sp>
        <p:nvSpPr>
          <p:cNvPr id="22597" name="Oval 70"/>
          <p:cNvSpPr>
            <a:spLocks noChangeArrowheads="1"/>
          </p:cNvSpPr>
          <p:nvPr/>
        </p:nvSpPr>
        <p:spPr bwMode="auto">
          <a:xfrm>
            <a:off x="6724650" y="4435475"/>
            <a:ext cx="84137" cy="85725"/>
          </a:xfrm>
          <a:prstGeom prst="ellipse">
            <a:avLst/>
          </a:prstGeom>
          <a:solidFill>
            <a:srgbClr val="0000FF"/>
          </a:solidFill>
          <a:ln w="9525">
            <a:noFill/>
            <a:round/>
            <a:headEnd/>
            <a:tailEnd/>
          </a:ln>
        </p:spPr>
        <p:txBody>
          <a:bodyPr/>
          <a:lstStyle/>
          <a:p>
            <a:endParaRPr lang="en-US"/>
          </a:p>
        </p:txBody>
      </p:sp>
      <p:sp>
        <p:nvSpPr>
          <p:cNvPr id="22598" name="Oval 71"/>
          <p:cNvSpPr>
            <a:spLocks noChangeArrowheads="1"/>
          </p:cNvSpPr>
          <p:nvPr/>
        </p:nvSpPr>
        <p:spPr bwMode="auto">
          <a:xfrm>
            <a:off x="6724650" y="4435475"/>
            <a:ext cx="84137" cy="85725"/>
          </a:xfrm>
          <a:prstGeom prst="ellipse">
            <a:avLst/>
          </a:prstGeom>
          <a:noFill/>
          <a:ln w="0">
            <a:solidFill>
              <a:srgbClr val="0000FF"/>
            </a:solidFill>
            <a:round/>
            <a:headEnd/>
            <a:tailEnd/>
          </a:ln>
        </p:spPr>
        <p:txBody>
          <a:bodyPr/>
          <a:lstStyle/>
          <a:p>
            <a:endParaRPr lang="en-US"/>
          </a:p>
        </p:txBody>
      </p:sp>
      <p:sp>
        <p:nvSpPr>
          <p:cNvPr id="22599" name="Oval 72"/>
          <p:cNvSpPr>
            <a:spLocks noChangeArrowheads="1"/>
          </p:cNvSpPr>
          <p:nvPr/>
        </p:nvSpPr>
        <p:spPr bwMode="auto">
          <a:xfrm>
            <a:off x="7104062" y="4786313"/>
            <a:ext cx="85725" cy="85725"/>
          </a:xfrm>
          <a:prstGeom prst="ellipse">
            <a:avLst/>
          </a:prstGeom>
          <a:solidFill>
            <a:srgbClr val="0000FF"/>
          </a:solidFill>
          <a:ln w="9525">
            <a:noFill/>
            <a:round/>
            <a:headEnd/>
            <a:tailEnd/>
          </a:ln>
        </p:spPr>
        <p:txBody>
          <a:bodyPr/>
          <a:lstStyle/>
          <a:p>
            <a:endParaRPr lang="en-US"/>
          </a:p>
        </p:txBody>
      </p:sp>
      <p:sp>
        <p:nvSpPr>
          <p:cNvPr id="22600" name="Oval 73"/>
          <p:cNvSpPr>
            <a:spLocks noChangeArrowheads="1"/>
          </p:cNvSpPr>
          <p:nvPr/>
        </p:nvSpPr>
        <p:spPr bwMode="auto">
          <a:xfrm>
            <a:off x="7104062" y="4786313"/>
            <a:ext cx="85725" cy="85725"/>
          </a:xfrm>
          <a:prstGeom prst="ellipse">
            <a:avLst/>
          </a:prstGeom>
          <a:noFill/>
          <a:ln w="0">
            <a:solidFill>
              <a:srgbClr val="0000FF"/>
            </a:solidFill>
            <a:round/>
            <a:headEnd/>
            <a:tailEnd/>
          </a:ln>
        </p:spPr>
        <p:txBody>
          <a:bodyPr/>
          <a:lstStyle/>
          <a:p>
            <a:endParaRPr lang="en-US"/>
          </a:p>
        </p:txBody>
      </p:sp>
      <p:sp>
        <p:nvSpPr>
          <p:cNvPr id="22601" name="Oval 74"/>
          <p:cNvSpPr>
            <a:spLocks noChangeArrowheads="1"/>
          </p:cNvSpPr>
          <p:nvPr/>
        </p:nvSpPr>
        <p:spPr bwMode="auto">
          <a:xfrm>
            <a:off x="7473950" y="4549775"/>
            <a:ext cx="85725" cy="85725"/>
          </a:xfrm>
          <a:prstGeom prst="ellipse">
            <a:avLst/>
          </a:prstGeom>
          <a:solidFill>
            <a:srgbClr val="0000FF"/>
          </a:solidFill>
          <a:ln w="9525">
            <a:noFill/>
            <a:round/>
            <a:headEnd/>
            <a:tailEnd/>
          </a:ln>
        </p:spPr>
        <p:txBody>
          <a:bodyPr/>
          <a:lstStyle/>
          <a:p>
            <a:endParaRPr lang="en-US"/>
          </a:p>
        </p:txBody>
      </p:sp>
      <p:sp>
        <p:nvSpPr>
          <p:cNvPr id="22602" name="Oval 75"/>
          <p:cNvSpPr>
            <a:spLocks noChangeArrowheads="1"/>
          </p:cNvSpPr>
          <p:nvPr/>
        </p:nvSpPr>
        <p:spPr bwMode="auto">
          <a:xfrm>
            <a:off x="7473950" y="4549775"/>
            <a:ext cx="85725" cy="85725"/>
          </a:xfrm>
          <a:prstGeom prst="ellipse">
            <a:avLst/>
          </a:prstGeom>
          <a:noFill/>
          <a:ln w="0">
            <a:solidFill>
              <a:srgbClr val="0000FF"/>
            </a:solidFill>
            <a:round/>
            <a:headEnd/>
            <a:tailEnd/>
          </a:ln>
        </p:spPr>
        <p:txBody>
          <a:bodyPr/>
          <a:lstStyle/>
          <a:p>
            <a:endParaRPr lang="en-US"/>
          </a:p>
        </p:txBody>
      </p:sp>
      <p:sp>
        <p:nvSpPr>
          <p:cNvPr id="22603" name="Oval 76"/>
          <p:cNvSpPr>
            <a:spLocks noChangeArrowheads="1"/>
          </p:cNvSpPr>
          <p:nvPr/>
        </p:nvSpPr>
        <p:spPr bwMode="auto">
          <a:xfrm>
            <a:off x="7853362" y="4340225"/>
            <a:ext cx="85725" cy="85725"/>
          </a:xfrm>
          <a:prstGeom prst="ellipse">
            <a:avLst/>
          </a:prstGeom>
          <a:solidFill>
            <a:srgbClr val="0000FF"/>
          </a:solidFill>
          <a:ln w="9525">
            <a:noFill/>
            <a:round/>
            <a:headEnd/>
            <a:tailEnd/>
          </a:ln>
        </p:spPr>
        <p:txBody>
          <a:bodyPr/>
          <a:lstStyle/>
          <a:p>
            <a:endParaRPr lang="en-US"/>
          </a:p>
        </p:txBody>
      </p:sp>
      <p:sp>
        <p:nvSpPr>
          <p:cNvPr id="22604" name="Oval 77"/>
          <p:cNvSpPr>
            <a:spLocks noChangeArrowheads="1"/>
          </p:cNvSpPr>
          <p:nvPr/>
        </p:nvSpPr>
        <p:spPr bwMode="auto">
          <a:xfrm>
            <a:off x="7853362" y="4340225"/>
            <a:ext cx="85725" cy="85725"/>
          </a:xfrm>
          <a:prstGeom prst="ellipse">
            <a:avLst/>
          </a:prstGeom>
          <a:noFill/>
          <a:ln w="0">
            <a:solidFill>
              <a:srgbClr val="0000FF"/>
            </a:solidFill>
            <a:round/>
            <a:headEnd/>
            <a:tailEnd/>
          </a:ln>
        </p:spPr>
        <p:txBody>
          <a:bodyPr/>
          <a:lstStyle/>
          <a:p>
            <a:endParaRPr lang="en-US"/>
          </a:p>
        </p:txBody>
      </p:sp>
      <p:sp>
        <p:nvSpPr>
          <p:cNvPr id="22605" name="Oval 78"/>
          <p:cNvSpPr>
            <a:spLocks noChangeArrowheads="1"/>
          </p:cNvSpPr>
          <p:nvPr/>
        </p:nvSpPr>
        <p:spPr bwMode="auto">
          <a:xfrm>
            <a:off x="8232775" y="3692525"/>
            <a:ext cx="85725" cy="85725"/>
          </a:xfrm>
          <a:prstGeom prst="ellipse">
            <a:avLst/>
          </a:prstGeom>
          <a:solidFill>
            <a:srgbClr val="0000FF"/>
          </a:solidFill>
          <a:ln w="9525">
            <a:noFill/>
            <a:round/>
            <a:headEnd/>
            <a:tailEnd/>
          </a:ln>
        </p:spPr>
        <p:txBody>
          <a:bodyPr/>
          <a:lstStyle/>
          <a:p>
            <a:endParaRPr lang="en-US"/>
          </a:p>
        </p:txBody>
      </p:sp>
      <p:sp>
        <p:nvSpPr>
          <p:cNvPr id="22606" name="Oval 79"/>
          <p:cNvSpPr>
            <a:spLocks noChangeArrowheads="1"/>
          </p:cNvSpPr>
          <p:nvPr/>
        </p:nvSpPr>
        <p:spPr bwMode="auto">
          <a:xfrm>
            <a:off x="8232775" y="3692525"/>
            <a:ext cx="85725" cy="85725"/>
          </a:xfrm>
          <a:prstGeom prst="ellipse">
            <a:avLst/>
          </a:prstGeom>
          <a:noFill/>
          <a:ln w="0">
            <a:solidFill>
              <a:srgbClr val="0000FF"/>
            </a:solidFill>
            <a:round/>
            <a:headEnd/>
            <a:tailEnd/>
          </a:ln>
        </p:spPr>
        <p:txBody>
          <a:bodyPr/>
          <a:lstStyle/>
          <a:p>
            <a:endParaRPr lang="en-US"/>
          </a:p>
        </p:txBody>
      </p:sp>
      <p:sp>
        <p:nvSpPr>
          <p:cNvPr id="22607" name="Oval 80"/>
          <p:cNvSpPr>
            <a:spLocks noChangeArrowheads="1"/>
          </p:cNvSpPr>
          <p:nvPr/>
        </p:nvSpPr>
        <p:spPr bwMode="auto">
          <a:xfrm>
            <a:off x="8604250" y="3949700"/>
            <a:ext cx="84137" cy="85725"/>
          </a:xfrm>
          <a:prstGeom prst="ellipse">
            <a:avLst/>
          </a:prstGeom>
          <a:solidFill>
            <a:srgbClr val="0000FF"/>
          </a:solidFill>
          <a:ln w="9525">
            <a:noFill/>
            <a:round/>
            <a:headEnd/>
            <a:tailEnd/>
          </a:ln>
        </p:spPr>
        <p:txBody>
          <a:bodyPr/>
          <a:lstStyle/>
          <a:p>
            <a:endParaRPr lang="en-US"/>
          </a:p>
        </p:txBody>
      </p:sp>
      <p:sp>
        <p:nvSpPr>
          <p:cNvPr id="22608" name="Oval 81"/>
          <p:cNvSpPr>
            <a:spLocks noChangeArrowheads="1"/>
          </p:cNvSpPr>
          <p:nvPr/>
        </p:nvSpPr>
        <p:spPr bwMode="auto">
          <a:xfrm>
            <a:off x="8604250" y="3949700"/>
            <a:ext cx="84137" cy="85725"/>
          </a:xfrm>
          <a:prstGeom prst="ellipse">
            <a:avLst/>
          </a:prstGeom>
          <a:noFill/>
          <a:ln w="0">
            <a:solidFill>
              <a:srgbClr val="0000FF"/>
            </a:solidFill>
            <a:round/>
            <a:headEnd/>
            <a:tailEnd/>
          </a:ln>
        </p:spPr>
        <p:txBody>
          <a:bodyPr/>
          <a:lstStyle/>
          <a:p>
            <a:endParaRPr lang="en-US"/>
          </a:p>
        </p:txBody>
      </p:sp>
      <p:sp>
        <p:nvSpPr>
          <p:cNvPr id="22609" name="Oval 82"/>
          <p:cNvSpPr>
            <a:spLocks noChangeArrowheads="1"/>
          </p:cNvSpPr>
          <p:nvPr/>
        </p:nvSpPr>
        <p:spPr bwMode="auto">
          <a:xfrm>
            <a:off x="8983662" y="3797300"/>
            <a:ext cx="85725" cy="85725"/>
          </a:xfrm>
          <a:prstGeom prst="ellipse">
            <a:avLst/>
          </a:prstGeom>
          <a:solidFill>
            <a:srgbClr val="0000FF"/>
          </a:solidFill>
          <a:ln w="9525">
            <a:noFill/>
            <a:round/>
            <a:headEnd/>
            <a:tailEnd/>
          </a:ln>
        </p:spPr>
        <p:txBody>
          <a:bodyPr/>
          <a:lstStyle/>
          <a:p>
            <a:endParaRPr lang="en-US"/>
          </a:p>
        </p:txBody>
      </p:sp>
      <p:sp>
        <p:nvSpPr>
          <p:cNvPr id="22610" name="Oval 83"/>
          <p:cNvSpPr>
            <a:spLocks noChangeArrowheads="1"/>
          </p:cNvSpPr>
          <p:nvPr/>
        </p:nvSpPr>
        <p:spPr bwMode="auto">
          <a:xfrm>
            <a:off x="8983662" y="3797300"/>
            <a:ext cx="85725" cy="85725"/>
          </a:xfrm>
          <a:prstGeom prst="ellipse">
            <a:avLst/>
          </a:prstGeom>
          <a:noFill/>
          <a:ln w="0">
            <a:solidFill>
              <a:srgbClr val="0000FF"/>
            </a:solidFill>
            <a:round/>
            <a:headEnd/>
            <a:tailEnd/>
          </a:ln>
        </p:spPr>
        <p:txBody>
          <a:bodyPr/>
          <a:lstStyle/>
          <a:p>
            <a:endParaRPr lang="en-US"/>
          </a:p>
        </p:txBody>
      </p:sp>
      <p:sp>
        <p:nvSpPr>
          <p:cNvPr id="22611" name="Oval 84"/>
          <p:cNvSpPr>
            <a:spLocks noChangeArrowheads="1"/>
          </p:cNvSpPr>
          <p:nvPr/>
        </p:nvSpPr>
        <p:spPr bwMode="auto">
          <a:xfrm>
            <a:off x="9363075" y="3654425"/>
            <a:ext cx="85725" cy="85725"/>
          </a:xfrm>
          <a:prstGeom prst="ellipse">
            <a:avLst/>
          </a:prstGeom>
          <a:solidFill>
            <a:srgbClr val="0000FF"/>
          </a:solidFill>
          <a:ln w="9525">
            <a:noFill/>
            <a:round/>
            <a:headEnd/>
            <a:tailEnd/>
          </a:ln>
        </p:spPr>
        <p:txBody>
          <a:bodyPr/>
          <a:lstStyle/>
          <a:p>
            <a:endParaRPr lang="en-US"/>
          </a:p>
        </p:txBody>
      </p:sp>
      <p:sp>
        <p:nvSpPr>
          <p:cNvPr id="22612" name="Oval 85"/>
          <p:cNvSpPr>
            <a:spLocks noChangeArrowheads="1"/>
          </p:cNvSpPr>
          <p:nvPr/>
        </p:nvSpPr>
        <p:spPr bwMode="auto">
          <a:xfrm>
            <a:off x="9363075" y="3654425"/>
            <a:ext cx="85725" cy="85725"/>
          </a:xfrm>
          <a:prstGeom prst="ellipse">
            <a:avLst/>
          </a:prstGeom>
          <a:noFill/>
          <a:ln w="0">
            <a:solidFill>
              <a:srgbClr val="0000FF"/>
            </a:solidFill>
            <a:round/>
            <a:headEnd/>
            <a:tailEnd/>
          </a:ln>
        </p:spPr>
        <p:txBody>
          <a:bodyPr/>
          <a:lstStyle/>
          <a:p>
            <a:endParaRPr lang="en-US"/>
          </a:p>
        </p:txBody>
      </p:sp>
      <p:sp>
        <p:nvSpPr>
          <p:cNvPr id="22613" name="Oval 86"/>
          <p:cNvSpPr>
            <a:spLocks noChangeArrowheads="1"/>
          </p:cNvSpPr>
          <p:nvPr/>
        </p:nvSpPr>
        <p:spPr bwMode="auto">
          <a:xfrm>
            <a:off x="9742487" y="3254375"/>
            <a:ext cx="85725" cy="85725"/>
          </a:xfrm>
          <a:prstGeom prst="ellipse">
            <a:avLst/>
          </a:prstGeom>
          <a:solidFill>
            <a:srgbClr val="0000FF"/>
          </a:solidFill>
          <a:ln w="9525">
            <a:noFill/>
            <a:round/>
            <a:headEnd/>
            <a:tailEnd/>
          </a:ln>
        </p:spPr>
        <p:txBody>
          <a:bodyPr/>
          <a:lstStyle/>
          <a:p>
            <a:endParaRPr lang="en-US"/>
          </a:p>
        </p:txBody>
      </p:sp>
      <p:sp>
        <p:nvSpPr>
          <p:cNvPr id="22614" name="Oval 87"/>
          <p:cNvSpPr>
            <a:spLocks noChangeArrowheads="1"/>
          </p:cNvSpPr>
          <p:nvPr/>
        </p:nvSpPr>
        <p:spPr bwMode="auto">
          <a:xfrm>
            <a:off x="9742487" y="3254375"/>
            <a:ext cx="85725" cy="85725"/>
          </a:xfrm>
          <a:prstGeom prst="ellipse">
            <a:avLst/>
          </a:prstGeom>
          <a:noFill/>
          <a:ln w="0">
            <a:solidFill>
              <a:srgbClr val="0000FF"/>
            </a:solidFill>
            <a:round/>
            <a:headEnd/>
            <a:tailEnd/>
          </a:ln>
        </p:spPr>
        <p:txBody>
          <a:bodyPr/>
          <a:lstStyle/>
          <a:p>
            <a:endParaRPr lang="en-US"/>
          </a:p>
        </p:txBody>
      </p:sp>
      <p:sp>
        <p:nvSpPr>
          <p:cNvPr id="22615" name="Freeform 88"/>
          <p:cNvSpPr>
            <a:spLocks/>
          </p:cNvSpPr>
          <p:nvPr/>
        </p:nvSpPr>
        <p:spPr bwMode="auto">
          <a:xfrm>
            <a:off x="2613025" y="1827213"/>
            <a:ext cx="4784725" cy="3721100"/>
          </a:xfrm>
          <a:custGeom>
            <a:avLst/>
            <a:gdLst>
              <a:gd name="T0" fmla="*/ 2147483647 w 3014"/>
              <a:gd name="T1" fmla="*/ 2147483647 h 2344"/>
              <a:gd name="T2" fmla="*/ 2147483647 w 3014"/>
              <a:gd name="T3" fmla="*/ 2147483647 h 2344"/>
              <a:gd name="T4" fmla="*/ 2147483647 w 3014"/>
              <a:gd name="T5" fmla="*/ 2147483647 h 2344"/>
              <a:gd name="T6" fmla="*/ 2147483647 w 3014"/>
              <a:gd name="T7" fmla="*/ 2147483647 h 2344"/>
              <a:gd name="T8" fmla="*/ 2147483647 w 3014"/>
              <a:gd name="T9" fmla="*/ 2147483647 h 2344"/>
              <a:gd name="T10" fmla="*/ 2147483647 w 3014"/>
              <a:gd name="T11" fmla="*/ 2147483647 h 2344"/>
              <a:gd name="T12" fmla="*/ 2147483647 w 3014"/>
              <a:gd name="T13" fmla="*/ 2147483647 h 2344"/>
              <a:gd name="T14" fmla="*/ 2147483647 w 3014"/>
              <a:gd name="T15" fmla="*/ 2147483647 h 2344"/>
              <a:gd name="T16" fmla="*/ 2147483647 w 3014"/>
              <a:gd name="T17" fmla="*/ 2147483647 h 2344"/>
              <a:gd name="T18" fmla="*/ 2147483647 w 3014"/>
              <a:gd name="T19" fmla="*/ 2147483647 h 2344"/>
              <a:gd name="T20" fmla="*/ 2147483647 w 3014"/>
              <a:gd name="T21" fmla="*/ 2147483647 h 2344"/>
              <a:gd name="T22" fmla="*/ 2147483647 w 3014"/>
              <a:gd name="T23" fmla="*/ 2147483647 h 2344"/>
              <a:gd name="T24" fmla="*/ 2147483647 w 3014"/>
              <a:gd name="T25" fmla="*/ 2147483647 h 2344"/>
              <a:gd name="T26" fmla="*/ 2147483647 w 3014"/>
              <a:gd name="T27" fmla="*/ 2147483647 h 2344"/>
              <a:gd name="T28" fmla="*/ 2147483647 w 3014"/>
              <a:gd name="T29" fmla="*/ 2147483647 h 2344"/>
              <a:gd name="T30" fmla="*/ 2147483647 w 3014"/>
              <a:gd name="T31" fmla="*/ 2147483647 h 2344"/>
              <a:gd name="T32" fmla="*/ 2147483647 w 3014"/>
              <a:gd name="T33" fmla="*/ 2147483647 h 2344"/>
              <a:gd name="T34" fmla="*/ 2147483647 w 3014"/>
              <a:gd name="T35" fmla="*/ 2147483647 h 2344"/>
              <a:gd name="T36" fmla="*/ 2147483647 w 3014"/>
              <a:gd name="T37" fmla="*/ 2147483647 h 2344"/>
              <a:gd name="T38" fmla="*/ 2147483647 w 3014"/>
              <a:gd name="T39" fmla="*/ 2147483647 h 2344"/>
              <a:gd name="T40" fmla="*/ 2147483647 w 3014"/>
              <a:gd name="T41" fmla="*/ 2147483647 h 2344"/>
              <a:gd name="T42" fmla="*/ 2147483647 w 3014"/>
              <a:gd name="T43" fmla="*/ 2147483647 h 2344"/>
              <a:gd name="T44" fmla="*/ 2147483647 w 3014"/>
              <a:gd name="T45" fmla="*/ 2147483647 h 2344"/>
              <a:gd name="T46" fmla="*/ 2147483647 w 3014"/>
              <a:gd name="T47" fmla="*/ 2147483647 h 2344"/>
              <a:gd name="T48" fmla="*/ 2147483647 w 3014"/>
              <a:gd name="T49" fmla="*/ 2147483647 h 2344"/>
              <a:gd name="T50" fmla="*/ 2147483647 w 3014"/>
              <a:gd name="T51" fmla="*/ 2147483647 h 2344"/>
              <a:gd name="T52" fmla="*/ 2147483647 w 3014"/>
              <a:gd name="T53" fmla="*/ 2147483647 h 2344"/>
              <a:gd name="T54" fmla="*/ 2147483647 w 3014"/>
              <a:gd name="T55" fmla="*/ 2147483647 h 2344"/>
              <a:gd name="T56" fmla="*/ 2147483647 w 3014"/>
              <a:gd name="T57" fmla="*/ 2147483647 h 2344"/>
              <a:gd name="T58" fmla="*/ 2147483647 w 3014"/>
              <a:gd name="T59" fmla="*/ 2147483647 h 2344"/>
              <a:gd name="T60" fmla="*/ 2147483647 w 3014"/>
              <a:gd name="T61" fmla="*/ 2147483647 h 2344"/>
              <a:gd name="T62" fmla="*/ 2147483647 w 3014"/>
              <a:gd name="T63" fmla="*/ 2147483647 h 2344"/>
              <a:gd name="T64" fmla="*/ 2147483647 w 3014"/>
              <a:gd name="T65" fmla="*/ 2147483647 h 2344"/>
              <a:gd name="T66" fmla="*/ 2147483647 w 3014"/>
              <a:gd name="T67" fmla="*/ 2147483647 h 2344"/>
              <a:gd name="T68" fmla="*/ 2147483647 w 3014"/>
              <a:gd name="T69" fmla="*/ 2147483647 h 2344"/>
              <a:gd name="T70" fmla="*/ 2147483647 w 3014"/>
              <a:gd name="T71" fmla="*/ 2147483647 h 2344"/>
              <a:gd name="T72" fmla="*/ 2147483647 w 3014"/>
              <a:gd name="T73" fmla="*/ 2147483647 h 2344"/>
              <a:gd name="T74" fmla="*/ 2147483647 w 3014"/>
              <a:gd name="T75" fmla="*/ 2147483647 h 2344"/>
              <a:gd name="T76" fmla="*/ 2147483647 w 3014"/>
              <a:gd name="T77" fmla="*/ 2147483647 h 2344"/>
              <a:gd name="T78" fmla="*/ 2147483647 w 3014"/>
              <a:gd name="T79" fmla="*/ 2147483647 h 2344"/>
              <a:gd name="T80" fmla="*/ 2147483647 w 3014"/>
              <a:gd name="T81" fmla="*/ 2147483647 h 2344"/>
              <a:gd name="T82" fmla="*/ 2147483647 w 3014"/>
              <a:gd name="T83" fmla="*/ 2147483647 h 23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14"/>
              <a:gd name="T127" fmla="*/ 0 h 2344"/>
              <a:gd name="T128" fmla="*/ 3014 w 3014"/>
              <a:gd name="T129" fmla="*/ 2344 h 23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14" h="2344">
                <a:moveTo>
                  <a:pt x="0" y="1739"/>
                </a:moveTo>
                <a:lnTo>
                  <a:pt x="24" y="630"/>
                </a:lnTo>
                <a:lnTo>
                  <a:pt x="48" y="114"/>
                </a:lnTo>
                <a:lnTo>
                  <a:pt x="72" y="0"/>
                </a:lnTo>
                <a:lnTo>
                  <a:pt x="96" y="132"/>
                </a:lnTo>
                <a:lnTo>
                  <a:pt x="120" y="402"/>
                </a:lnTo>
                <a:lnTo>
                  <a:pt x="144" y="738"/>
                </a:lnTo>
                <a:lnTo>
                  <a:pt x="168" y="1085"/>
                </a:lnTo>
                <a:lnTo>
                  <a:pt x="192" y="1409"/>
                </a:lnTo>
                <a:lnTo>
                  <a:pt x="216" y="1691"/>
                </a:lnTo>
                <a:lnTo>
                  <a:pt x="240" y="1918"/>
                </a:lnTo>
                <a:lnTo>
                  <a:pt x="264" y="2098"/>
                </a:lnTo>
                <a:lnTo>
                  <a:pt x="287" y="2218"/>
                </a:lnTo>
                <a:lnTo>
                  <a:pt x="311" y="2296"/>
                </a:lnTo>
                <a:lnTo>
                  <a:pt x="335" y="2338"/>
                </a:lnTo>
                <a:lnTo>
                  <a:pt x="359" y="2344"/>
                </a:lnTo>
                <a:lnTo>
                  <a:pt x="383" y="2332"/>
                </a:lnTo>
                <a:lnTo>
                  <a:pt x="407" y="2302"/>
                </a:lnTo>
                <a:lnTo>
                  <a:pt x="431" y="2260"/>
                </a:lnTo>
                <a:lnTo>
                  <a:pt x="455" y="2218"/>
                </a:lnTo>
                <a:lnTo>
                  <a:pt x="479" y="2182"/>
                </a:lnTo>
                <a:lnTo>
                  <a:pt x="503" y="2146"/>
                </a:lnTo>
                <a:lnTo>
                  <a:pt x="527" y="2116"/>
                </a:lnTo>
                <a:lnTo>
                  <a:pt x="551" y="2092"/>
                </a:lnTo>
                <a:lnTo>
                  <a:pt x="569" y="2080"/>
                </a:lnTo>
                <a:lnTo>
                  <a:pt x="592" y="2080"/>
                </a:lnTo>
                <a:lnTo>
                  <a:pt x="616" y="2080"/>
                </a:lnTo>
                <a:lnTo>
                  <a:pt x="640" y="2098"/>
                </a:lnTo>
                <a:lnTo>
                  <a:pt x="664" y="2116"/>
                </a:lnTo>
                <a:lnTo>
                  <a:pt x="688" y="2134"/>
                </a:lnTo>
                <a:lnTo>
                  <a:pt x="712" y="2164"/>
                </a:lnTo>
                <a:lnTo>
                  <a:pt x="736" y="2188"/>
                </a:lnTo>
                <a:lnTo>
                  <a:pt x="760" y="2218"/>
                </a:lnTo>
                <a:lnTo>
                  <a:pt x="784" y="2242"/>
                </a:lnTo>
                <a:lnTo>
                  <a:pt x="808" y="2266"/>
                </a:lnTo>
                <a:lnTo>
                  <a:pt x="832" y="2284"/>
                </a:lnTo>
                <a:lnTo>
                  <a:pt x="856" y="2302"/>
                </a:lnTo>
                <a:lnTo>
                  <a:pt x="879" y="2320"/>
                </a:lnTo>
                <a:lnTo>
                  <a:pt x="903" y="2326"/>
                </a:lnTo>
                <a:lnTo>
                  <a:pt x="927" y="2332"/>
                </a:lnTo>
                <a:lnTo>
                  <a:pt x="951" y="2332"/>
                </a:lnTo>
                <a:lnTo>
                  <a:pt x="975" y="2326"/>
                </a:lnTo>
                <a:lnTo>
                  <a:pt x="999" y="2320"/>
                </a:lnTo>
                <a:lnTo>
                  <a:pt x="1023" y="2314"/>
                </a:lnTo>
                <a:lnTo>
                  <a:pt x="1047" y="2296"/>
                </a:lnTo>
                <a:lnTo>
                  <a:pt x="1071" y="2284"/>
                </a:lnTo>
                <a:lnTo>
                  <a:pt x="1095" y="2266"/>
                </a:lnTo>
                <a:lnTo>
                  <a:pt x="1119" y="2248"/>
                </a:lnTo>
                <a:lnTo>
                  <a:pt x="1143" y="2230"/>
                </a:lnTo>
                <a:lnTo>
                  <a:pt x="1166" y="2212"/>
                </a:lnTo>
                <a:lnTo>
                  <a:pt x="1190" y="2194"/>
                </a:lnTo>
                <a:lnTo>
                  <a:pt x="1214" y="2176"/>
                </a:lnTo>
                <a:lnTo>
                  <a:pt x="1238" y="2158"/>
                </a:lnTo>
                <a:lnTo>
                  <a:pt x="1262" y="2140"/>
                </a:lnTo>
                <a:lnTo>
                  <a:pt x="1286" y="2128"/>
                </a:lnTo>
                <a:lnTo>
                  <a:pt x="1310" y="2116"/>
                </a:lnTo>
                <a:lnTo>
                  <a:pt x="1334" y="2104"/>
                </a:lnTo>
                <a:lnTo>
                  <a:pt x="1352" y="2098"/>
                </a:lnTo>
                <a:lnTo>
                  <a:pt x="1376" y="2092"/>
                </a:lnTo>
                <a:lnTo>
                  <a:pt x="1400" y="2086"/>
                </a:lnTo>
                <a:lnTo>
                  <a:pt x="1424" y="2080"/>
                </a:lnTo>
                <a:lnTo>
                  <a:pt x="1448" y="2074"/>
                </a:lnTo>
                <a:lnTo>
                  <a:pt x="1471" y="2074"/>
                </a:lnTo>
                <a:lnTo>
                  <a:pt x="1495" y="2068"/>
                </a:lnTo>
                <a:lnTo>
                  <a:pt x="1519" y="2068"/>
                </a:lnTo>
                <a:lnTo>
                  <a:pt x="1543" y="2068"/>
                </a:lnTo>
                <a:lnTo>
                  <a:pt x="1567" y="2062"/>
                </a:lnTo>
                <a:lnTo>
                  <a:pt x="1591" y="2062"/>
                </a:lnTo>
                <a:lnTo>
                  <a:pt x="1615" y="2056"/>
                </a:lnTo>
                <a:lnTo>
                  <a:pt x="1639" y="2056"/>
                </a:lnTo>
                <a:lnTo>
                  <a:pt x="1663" y="2050"/>
                </a:lnTo>
                <a:lnTo>
                  <a:pt x="1687" y="2044"/>
                </a:lnTo>
                <a:lnTo>
                  <a:pt x="1711" y="2038"/>
                </a:lnTo>
                <a:lnTo>
                  <a:pt x="1735" y="2032"/>
                </a:lnTo>
                <a:lnTo>
                  <a:pt x="1758" y="2020"/>
                </a:lnTo>
                <a:lnTo>
                  <a:pt x="1782" y="2014"/>
                </a:lnTo>
                <a:lnTo>
                  <a:pt x="1806" y="2002"/>
                </a:lnTo>
                <a:lnTo>
                  <a:pt x="1830" y="1990"/>
                </a:lnTo>
                <a:lnTo>
                  <a:pt x="1854" y="1978"/>
                </a:lnTo>
                <a:lnTo>
                  <a:pt x="1878" y="1966"/>
                </a:lnTo>
                <a:lnTo>
                  <a:pt x="1902" y="1948"/>
                </a:lnTo>
                <a:lnTo>
                  <a:pt x="1926" y="1936"/>
                </a:lnTo>
                <a:lnTo>
                  <a:pt x="1950" y="1924"/>
                </a:lnTo>
                <a:lnTo>
                  <a:pt x="1974" y="1906"/>
                </a:lnTo>
                <a:lnTo>
                  <a:pt x="1998" y="1894"/>
                </a:lnTo>
                <a:lnTo>
                  <a:pt x="2022" y="1876"/>
                </a:lnTo>
                <a:lnTo>
                  <a:pt x="2045" y="1864"/>
                </a:lnTo>
                <a:lnTo>
                  <a:pt x="2069" y="1852"/>
                </a:lnTo>
                <a:lnTo>
                  <a:pt x="2093" y="1841"/>
                </a:lnTo>
                <a:lnTo>
                  <a:pt x="2117" y="1829"/>
                </a:lnTo>
                <a:lnTo>
                  <a:pt x="2141" y="1817"/>
                </a:lnTo>
                <a:lnTo>
                  <a:pt x="2159" y="1805"/>
                </a:lnTo>
                <a:lnTo>
                  <a:pt x="2183" y="1793"/>
                </a:lnTo>
                <a:lnTo>
                  <a:pt x="2207" y="1787"/>
                </a:lnTo>
                <a:lnTo>
                  <a:pt x="2231" y="1781"/>
                </a:lnTo>
                <a:lnTo>
                  <a:pt x="2255" y="1769"/>
                </a:lnTo>
                <a:lnTo>
                  <a:pt x="2279" y="1763"/>
                </a:lnTo>
                <a:lnTo>
                  <a:pt x="2303" y="1757"/>
                </a:lnTo>
                <a:lnTo>
                  <a:pt x="2326" y="1757"/>
                </a:lnTo>
                <a:lnTo>
                  <a:pt x="2350" y="1751"/>
                </a:lnTo>
                <a:lnTo>
                  <a:pt x="2374" y="1751"/>
                </a:lnTo>
                <a:lnTo>
                  <a:pt x="2398" y="1745"/>
                </a:lnTo>
                <a:lnTo>
                  <a:pt x="2422" y="1745"/>
                </a:lnTo>
                <a:lnTo>
                  <a:pt x="2446" y="1745"/>
                </a:lnTo>
                <a:lnTo>
                  <a:pt x="2470" y="1745"/>
                </a:lnTo>
                <a:lnTo>
                  <a:pt x="2494" y="1745"/>
                </a:lnTo>
                <a:lnTo>
                  <a:pt x="2518" y="1745"/>
                </a:lnTo>
                <a:lnTo>
                  <a:pt x="2542" y="1751"/>
                </a:lnTo>
                <a:lnTo>
                  <a:pt x="2566" y="1751"/>
                </a:lnTo>
                <a:lnTo>
                  <a:pt x="2590" y="1757"/>
                </a:lnTo>
                <a:lnTo>
                  <a:pt x="2614" y="1757"/>
                </a:lnTo>
                <a:lnTo>
                  <a:pt x="2637" y="1763"/>
                </a:lnTo>
                <a:lnTo>
                  <a:pt x="2661" y="1769"/>
                </a:lnTo>
                <a:lnTo>
                  <a:pt x="2685" y="1775"/>
                </a:lnTo>
                <a:lnTo>
                  <a:pt x="2709" y="1781"/>
                </a:lnTo>
                <a:lnTo>
                  <a:pt x="2733" y="1787"/>
                </a:lnTo>
                <a:lnTo>
                  <a:pt x="2757" y="1793"/>
                </a:lnTo>
                <a:lnTo>
                  <a:pt x="2781" y="1799"/>
                </a:lnTo>
                <a:lnTo>
                  <a:pt x="2805" y="1805"/>
                </a:lnTo>
                <a:lnTo>
                  <a:pt x="2829" y="1811"/>
                </a:lnTo>
                <a:lnTo>
                  <a:pt x="2853" y="1817"/>
                </a:lnTo>
                <a:lnTo>
                  <a:pt x="2877" y="1823"/>
                </a:lnTo>
                <a:lnTo>
                  <a:pt x="2901" y="1829"/>
                </a:lnTo>
                <a:lnTo>
                  <a:pt x="2924" y="1829"/>
                </a:lnTo>
                <a:lnTo>
                  <a:pt x="2942" y="1835"/>
                </a:lnTo>
                <a:lnTo>
                  <a:pt x="2966" y="1835"/>
                </a:lnTo>
                <a:lnTo>
                  <a:pt x="2990" y="1835"/>
                </a:lnTo>
                <a:lnTo>
                  <a:pt x="3014" y="1829"/>
                </a:lnTo>
              </a:path>
            </a:pathLst>
          </a:custGeom>
          <a:noFill/>
          <a:ln w="0">
            <a:solidFill>
              <a:srgbClr val="0000FF"/>
            </a:solidFill>
            <a:round/>
            <a:headEnd/>
            <a:tailEnd/>
          </a:ln>
        </p:spPr>
        <p:txBody>
          <a:bodyPr/>
          <a:lstStyle/>
          <a:p>
            <a:endParaRPr lang="en-US"/>
          </a:p>
        </p:txBody>
      </p:sp>
      <p:sp>
        <p:nvSpPr>
          <p:cNvPr id="22616" name="Freeform 89"/>
          <p:cNvSpPr>
            <a:spLocks/>
          </p:cNvSpPr>
          <p:nvPr/>
        </p:nvSpPr>
        <p:spPr bwMode="auto">
          <a:xfrm>
            <a:off x="7397750" y="3292475"/>
            <a:ext cx="2382837" cy="2894013"/>
          </a:xfrm>
          <a:custGeom>
            <a:avLst/>
            <a:gdLst>
              <a:gd name="T0" fmla="*/ 2147483647 w 1501"/>
              <a:gd name="T1" fmla="*/ 2147483647 h 1823"/>
              <a:gd name="T2" fmla="*/ 2147483647 w 1501"/>
              <a:gd name="T3" fmla="*/ 2147483647 h 1823"/>
              <a:gd name="T4" fmla="*/ 2147483647 w 1501"/>
              <a:gd name="T5" fmla="*/ 2147483647 h 1823"/>
              <a:gd name="T6" fmla="*/ 2147483647 w 1501"/>
              <a:gd name="T7" fmla="*/ 2147483647 h 1823"/>
              <a:gd name="T8" fmla="*/ 2147483647 w 1501"/>
              <a:gd name="T9" fmla="*/ 2147483647 h 1823"/>
              <a:gd name="T10" fmla="*/ 2147483647 w 1501"/>
              <a:gd name="T11" fmla="*/ 2147483647 h 1823"/>
              <a:gd name="T12" fmla="*/ 2147483647 w 1501"/>
              <a:gd name="T13" fmla="*/ 2147483647 h 1823"/>
              <a:gd name="T14" fmla="*/ 2147483647 w 1501"/>
              <a:gd name="T15" fmla="*/ 2147483647 h 1823"/>
              <a:gd name="T16" fmla="*/ 2147483647 w 1501"/>
              <a:gd name="T17" fmla="*/ 2147483647 h 1823"/>
              <a:gd name="T18" fmla="*/ 2147483647 w 1501"/>
              <a:gd name="T19" fmla="*/ 2147483647 h 1823"/>
              <a:gd name="T20" fmla="*/ 2147483647 w 1501"/>
              <a:gd name="T21" fmla="*/ 2147483647 h 1823"/>
              <a:gd name="T22" fmla="*/ 2147483647 w 1501"/>
              <a:gd name="T23" fmla="*/ 2147483647 h 1823"/>
              <a:gd name="T24" fmla="*/ 2147483647 w 1501"/>
              <a:gd name="T25" fmla="*/ 2147483647 h 1823"/>
              <a:gd name="T26" fmla="*/ 2147483647 w 1501"/>
              <a:gd name="T27" fmla="*/ 2147483647 h 1823"/>
              <a:gd name="T28" fmla="*/ 2147483647 w 1501"/>
              <a:gd name="T29" fmla="*/ 2147483647 h 1823"/>
              <a:gd name="T30" fmla="*/ 2147483647 w 1501"/>
              <a:gd name="T31" fmla="*/ 2147483647 h 1823"/>
              <a:gd name="T32" fmla="*/ 2147483647 w 1501"/>
              <a:gd name="T33" fmla="*/ 2147483647 h 1823"/>
              <a:gd name="T34" fmla="*/ 2147483647 w 1501"/>
              <a:gd name="T35" fmla="*/ 2147483647 h 1823"/>
              <a:gd name="T36" fmla="*/ 2147483647 w 1501"/>
              <a:gd name="T37" fmla="*/ 2147483647 h 1823"/>
              <a:gd name="T38" fmla="*/ 2147483647 w 1501"/>
              <a:gd name="T39" fmla="*/ 2147483647 h 1823"/>
              <a:gd name="T40" fmla="*/ 2147483647 w 1501"/>
              <a:gd name="T41" fmla="*/ 2147483647 h 1823"/>
              <a:gd name="T42" fmla="*/ 2147483647 w 1501"/>
              <a:gd name="T43" fmla="*/ 2147483647 h 1823"/>
              <a:gd name="T44" fmla="*/ 2147483647 w 1501"/>
              <a:gd name="T45" fmla="*/ 2147483647 h 1823"/>
              <a:gd name="T46" fmla="*/ 2147483647 w 1501"/>
              <a:gd name="T47" fmla="*/ 2147483647 h 1823"/>
              <a:gd name="T48" fmla="*/ 2147483647 w 1501"/>
              <a:gd name="T49" fmla="*/ 2147483647 h 1823"/>
              <a:gd name="T50" fmla="*/ 2147483647 w 1501"/>
              <a:gd name="T51" fmla="*/ 2147483647 h 1823"/>
              <a:gd name="T52" fmla="*/ 2147483647 w 1501"/>
              <a:gd name="T53" fmla="*/ 2147483647 h 1823"/>
              <a:gd name="T54" fmla="*/ 2147483647 w 1501"/>
              <a:gd name="T55" fmla="*/ 2147483647 h 1823"/>
              <a:gd name="T56" fmla="*/ 2147483647 w 1501"/>
              <a:gd name="T57" fmla="*/ 2147483647 h 1823"/>
              <a:gd name="T58" fmla="*/ 2147483647 w 1501"/>
              <a:gd name="T59" fmla="*/ 2147483647 h 1823"/>
              <a:gd name="T60" fmla="*/ 2147483647 w 1501"/>
              <a:gd name="T61" fmla="*/ 2147483647 h 1823"/>
              <a:gd name="T62" fmla="*/ 2147483647 w 1501"/>
              <a:gd name="T63" fmla="*/ 0 h 18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01"/>
              <a:gd name="T97" fmla="*/ 0 h 1823"/>
              <a:gd name="T98" fmla="*/ 1501 w 1501"/>
              <a:gd name="T99" fmla="*/ 1823 h 18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01" h="1823">
                <a:moveTo>
                  <a:pt x="0" y="906"/>
                </a:moveTo>
                <a:lnTo>
                  <a:pt x="24" y="900"/>
                </a:lnTo>
                <a:lnTo>
                  <a:pt x="48" y="894"/>
                </a:lnTo>
                <a:lnTo>
                  <a:pt x="72" y="888"/>
                </a:lnTo>
                <a:lnTo>
                  <a:pt x="96" y="870"/>
                </a:lnTo>
                <a:lnTo>
                  <a:pt x="120" y="858"/>
                </a:lnTo>
                <a:lnTo>
                  <a:pt x="144" y="840"/>
                </a:lnTo>
                <a:lnTo>
                  <a:pt x="168" y="816"/>
                </a:lnTo>
                <a:lnTo>
                  <a:pt x="191" y="792"/>
                </a:lnTo>
                <a:lnTo>
                  <a:pt x="215" y="762"/>
                </a:lnTo>
                <a:lnTo>
                  <a:pt x="239" y="732"/>
                </a:lnTo>
                <a:lnTo>
                  <a:pt x="263" y="696"/>
                </a:lnTo>
                <a:lnTo>
                  <a:pt x="287" y="666"/>
                </a:lnTo>
                <a:lnTo>
                  <a:pt x="311" y="624"/>
                </a:lnTo>
                <a:lnTo>
                  <a:pt x="335" y="588"/>
                </a:lnTo>
                <a:lnTo>
                  <a:pt x="359" y="552"/>
                </a:lnTo>
                <a:lnTo>
                  <a:pt x="383" y="510"/>
                </a:lnTo>
                <a:lnTo>
                  <a:pt x="407" y="474"/>
                </a:lnTo>
                <a:lnTo>
                  <a:pt x="431" y="438"/>
                </a:lnTo>
                <a:lnTo>
                  <a:pt x="455" y="408"/>
                </a:lnTo>
                <a:lnTo>
                  <a:pt x="478" y="378"/>
                </a:lnTo>
                <a:lnTo>
                  <a:pt x="502" y="348"/>
                </a:lnTo>
                <a:lnTo>
                  <a:pt x="526" y="330"/>
                </a:lnTo>
                <a:lnTo>
                  <a:pt x="550" y="312"/>
                </a:lnTo>
                <a:lnTo>
                  <a:pt x="574" y="300"/>
                </a:lnTo>
                <a:lnTo>
                  <a:pt x="598" y="294"/>
                </a:lnTo>
                <a:lnTo>
                  <a:pt x="622" y="294"/>
                </a:lnTo>
                <a:lnTo>
                  <a:pt x="646" y="300"/>
                </a:lnTo>
                <a:lnTo>
                  <a:pt x="670" y="312"/>
                </a:lnTo>
                <a:lnTo>
                  <a:pt x="694" y="330"/>
                </a:lnTo>
                <a:lnTo>
                  <a:pt x="712" y="348"/>
                </a:lnTo>
                <a:lnTo>
                  <a:pt x="736" y="372"/>
                </a:lnTo>
                <a:lnTo>
                  <a:pt x="760" y="396"/>
                </a:lnTo>
                <a:lnTo>
                  <a:pt x="783" y="426"/>
                </a:lnTo>
                <a:lnTo>
                  <a:pt x="807" y="450"/>
                </a:lnTo>
                <a:lnTo>
                  <a:pt x="831" y="468"/>
                </a:lnTo>
                <a:lnTo>
                  <a:pt x="855" y="486"/>
                </a:lnTo>
                <a:lnTo>
                  <a:pt x="879" y="498"/>
                </a:lnTo>
                <a:lnTo>
                  <a:pt x="903" y="498"/>
                </a:lnTo>
                <a:lnTo>
                  <a:pt x="927" y="492"/>
                </a:lnTo>
                <a:lnTo>
                  <a:pt x="951" y="468"/>
                </a:lnTo>
                <a:lnTo>
                  <a:pt x="975" y="438"/>
                </a:lnTo>
                <a:lnTo>
                  <a:pt x="999" y="396"/>
                </a:lnTo>
                <a:lnTo>
                  <a:pt x="1023" y="348"/>
                </a:lnTo>
                <a:lnTo>
                  <a:pt x="1047" y="288"/>
                </a:lnTo>
                <a:lnTo>
                  <a:pt x="1070" y="222"/>
                </a:lnTo>
                <a:lnTo>
                  <a:pt x="1094" y="156"/>
                </a:lnTo>
                <a:lnTo>
                  <a:pt x="1118" y="96"/>
                </a:lnTo>
                <a:lnTo>
                  <a:pt x="1142" y="48"/>
                </a:lnTo>
                <a:lnTo>
                  <a:pt x="1166" y="18"/>
                </a:lnTo>
                <a:lnTo>
                  <a:pt x="1190" y="18"/>
                </a:lnTo>
                <a:lnTo>
                  <a:pt x="1214" y="48"/>
                </a:lnTo>
                <a:lnTo>
                  <a:pt x="1238" y="126"/>
                </a:lnTo>
                <a:lnTo>
                  <a:pt x="1262" y="246"/>
                </a:lnTo>
                <a:lnTo>
                  <a:pt x="1286" y="426"/>
                </a:lnTo>
                <a:lnTo>
                  <a:pt x="1310" y="654"/>
                </a:lnTo>
                <a:lnTo>
                  <a:pt x="1334" y="929"/>
                </a:lnTo>
                <a:lnTo>
                  <a:pt x="1357" y="1223"/>
                </a:lnTo>
                <a:lnTo>
                  <a:pt x="1381" y="1505"/>
                </a:lnTo>
                <a:lnTo>
                  <a:pt x="1405" y="1733"/>
                </a:lnTo>
                <a:lnTo>
                  <a:pt x="1429" y="1823"/>
                </a:lnTo>
                <a:lnTo>
                  <a:pt x="1453" y="1667"/>
                </a:lnTo>
                <a:lnTo>
                  <a:pt x="1477" y="1127"/>
                </a:lnTo>
                <a:lnTo>
                  <a:pt x="1501" y="0"/>
                </a:lnTo>
              </a:path>
            </a:pathLst>
          </a:custGeom>
          <a:noFill/>
          <a:ln w="0">
            <a:solidFill>
              <a:srgbClr val="0000FF"/>
            </a:solidFill>
            <a:round/>
            <a:headEnd/>
            <a:tailEnd/>
          </a:ln>
        </p:spPr>
        <p:txBody>
          <a:bodyPr/>
          <a:lstStyle/>
          <a:p>
            <a:endParaRPr lang="en-US"/>
          </a:p>
        </p:txBody>
      </p:sp>
      <p:sp>
        <p:nvSpPr>
          <p:cNvPr id="22618" name="Text Box 91"/>
          <p:cNvSpPr txBox="1">
            <a:spLocks noChangeArrowheads="1"/>
          </p:cNvSpPr>
          <p:nvPr/>
        </p:nvSpPr>
        <p:spPr bwMode="auto">
          <a:xfrm>
            <a:off x="2903537" y="2343150"/>
            <a:ext cx="3154363" cy="457200"/>
          </a:xfrm>
          <a:prstGeom prst="rect">
            <a:avLst/>
          </a:prstGeom>
          <a:noFill/>
          <a:ln w="28575" algn="ctr">
            <a:noFill/>
            <a:miter lim="800000"/>
            <a:headEnd/>
            <a:tailEnd/>
          </a:ln>
        </p:spPr>
        <p:txBody>
          <a:bodyPr wrap="none">
            <a:spAutoFit/>
          </a:bodyPr>
          <a:lstStyle/>
          <a:p>
            <a:pPr algn="ctr"/>
            <a:r>
              <a:rPr lang="en-US" sz="2400">
                <a:solidFill>
                  <a:srgbClr val="3333FF"/>
                </a:solidFill>
                <a:cs typeface="Arial" charset="0"/>
              </a:rPr>
              <a:t>Degree 15 polynomial</a:t>
            </a:r>
          </a:p>
        </p:txBody>
      </p:sp>
      <p:sp>
        <p:nvSpPr>
          <p:cNvPr id="2" name="Rectangle 2"/>
          <p:cNvSpPr>
            <a:spLocks noGrp="1" noChangeArrowheads="1"/>
          </p:cNvSpPr>
          <p:nvPr>
            <p:ph type="title"/>
          </p:nvPr>
        </p:nvSpPr>
        <p:spPr/>
        <p:txBody>
          <a:bodyPr/>
          <a:lstStyle/>
          <a:p>
            <a:r>
              <a:rPr lang="en-US" dirty="0" err="1" smtClean="0"/>
              <a:t>Overfitting</a:t>
            </a:r>
            <a:r>
              <a:rPr lang="en-US" dirty="0" smtClean="0"/>
              <a:t>: Why Limiting Capacity Can Help*</a:t>
            </a: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26104" y="1219200"/>
            <a:ext cx="7911192" cy="54864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6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15" grpId="0" animBg="1"/>
      <p:bldP spid="22616" grpId="0" animBg="1"/>
      <p:bldP spid="22618"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Search</a:t>
            </a:r>
            <a:endParaRPr lang="en-US" dirty="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24200" y="1590675"/>
            <a:ext cx="5762625" cy="458152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Model-Free Learning</a:t>
            </a:r>
            <a:endParaRPr lang="en-US"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9000" y="1448200"/>
            <a:ext cx="5480050" cy="5028171"/>
          </a:xfrm>
          <a:prstGeom prst="rect">
            <a:avLst/>
          </a:prstGeom>
          <a:noFill/>
        </p:spPr>
      </p:pic>
    </p:spTree>
    <p:extLst>
      <p:ext uri="{BB962C8B-B14F-4D97-AF65-F5344CB8AC3E}">
        <p14:creationId xmlns:p14="http://schemas.microsoft.com/office/powerpoint/2010/main" val="2866134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Policy Search</a:t>
            </a:r>
          </a:p>
        </p:txBody>
      </p:sp>
      <p:sp>
        <p:nvSpPr>
          <p:cNvPr id="1806339" name="Rectangle 3"/>
          <p:cNvSpPr>
            <a:spLocks noGrp="1" noChangeArrowheads="1"/>
          </p:cNvSpPr>
          <p:nvPr>
            <p:ph idx="1"/>
          </p:nvPr>
        </p:nvSpPr>
        <p:spPr/>
        <p:txBody>
          <a:bodyPr/>
          <a:lstStyle/>
          <a:p>
            <a:pPr>
              <a:lnSpc>
                <a:spcPct val="90000"/>
              </a:lnSpc>
            </a:pPr>
            <a:r>
              <a:rPr lang="en-US" sz="2400" dirty="0" smtClean="0"/>
              <a:t>Problem: often the feature-based policies that work well (win games, maximize utilities) aren’t the ones that approximate V / Q best</a:t>
            </a:r>
          </a:p>
          <a:p>
            <a:pPr lvl="1">
              <a:lnSpc>
                <a:spcPct val="90000"/>
              </a:lnSpc>
            </a:pPr>
            <a:r>
              <a:rPr lang="en-US" sz="2000" dirty="0" smtClean="0"/>
              <a:t>E.g. your value functions from project 2 were probably horrible estimates of future rewards, but they still produced good decisions</a:t>
            </a:r>
          </a:p>
          <a:p>
            <a:pPr lvl="1">
              <a:lnSpc>
                <a:spcPct val="90000"/>
              </a:lnSpc>
            </a:pPr>
            <a:r>
              <a:rPr lang="en-US" sz="2000" dirty="0" smtClean="0"/>
              <a:t>Q-learning’s priority: get Q-values close (modeling)</a:t>
            </a:r>
          </a:p>
          <a:p>
            <a:pPr lvl="1">
              <a:lnSpc>
                <a:spcPct val="90000"/>
              </a:lnSpc>
            </a:pPr>
            <a:r>
              <a:rPr lang="en-US" sz="2000" dirty="0" smtClean="0"/>
              <a:t>Action selection priority: get ordering of Q-values right (prediction)</a:t>
            </a:r>
          </a:p>
          <a:p>
            <a:pPr lvl="1">
              <a:lnSpc>
                <a:spcPct val="90000"/>
              </a:lnSpc>
            </a:pPr>
            <a:r>
              <a:rPr lang="en-US" sz="2000" dirty="0" smtClean="0"/>
              <a:t>We’ll see this distinction between modeling and prediction again later in the course</a:t>
            </a:r>
          </a:p>
          <a:p>
            <a:pPr>
              <a:lnSpc>
                <a:spcPct val="90000"/>
              </a:lnSpc>
            </a:pPr>
            <a:endParaRPr lang="en-US" sz="2400" dirty="0" smtClean="0"/>
          </a:p>
          <a:p>
            <a:pPr>
              <a:lnSpc>
                <a:spcPct val="90000"/>
              </a:lnSpc>
            </a:pPr>
            <a:r>
              <a:rPr lang="en-US" sz="2400" dirty="0" smtClean="0"/>
              <a:t>Solution: learn policies that maximize rewards, not the values that predict them</a:t>
            </a:r>
          </a:p>
          <a:p>
            <a:pPr>
              <a:lnSpc>
                <a:spcPct val="90000"/>
              </a:lnSpc>
            </a:pPr>
            <a:endParaRPr lang="en-US" sz="2400" dirty="0" smtClean="0"/>
          </a:p>
          <a:p>
            <a:pPr>
              <a:lnSpc>
                <a:spcPct val="90000"/>
              </a:lnSpc>
            </a:pPr>
            <a:r>
              <a:rPr lang="en-US" sz="2400" dirty="0" smtClean="0"/>
              <a:t>Policy search: start with an ok solution (e.g. Q-learning) then fine-tune by hill climbing on feature weights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633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633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0633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0633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06339">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063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t>Policy Search</a:t>
            </a:r>
          </a:p>
        </p:txBody>
      </p:sp>
      <p:sp>
        <p:nvSpPr>
          <p:cNvPr id="1807363" name="Rectangle 3"/>
          <p:cNvSpPr>
            <a:spLocks noGrp="1" noChangeArrowheads="1"/>
          </p:cNvSpPr>
          <p:nvPr>
            <p:ph idx="1"/>
          </p:nvPr>
        </p:nvSpPr>
        <p:spPr/>
        <p:txBody>
          <a:bodyPr/>
          <a:lstStyle/>
          <a:p>
            <a:r>
              <a:rPr lang="en-US" sz="2800" dirty="0" smtClean="0"/>
              <a:t>Simplest policy search:</a:t>
            </a:r>
          </a:p>
          <a:p>
            <a:pPr lvl="1"/>
            <a:r>
              <a:rPr lang="en-US" sz="2400" dirty="0" smtClean="0"/>
              <a:t>Start with an initial linear value function or Q-function</a:t>
            </a:r>
          </a:p>
          <a:p>
            <a:pPr lvl="1"/>
            <a:r>
              <a:rPr lang="en-US" sz="2400" dirty="0" smtClean="0"/>
              <a:t>Nudge each feature weight up and down and see if your policy is better than before</a:t>
            </a:r>
          </a:p>
          <a:p>
            <a:pPr lvl="1"/>
            <a:endParaRPr lang="en-US" sz="2400" dirty="0" smtClean="0"/>
          </a:p>
          <a:p>
            <a:r>
              <a:rPr lang="en-US" sz="2800" dirty="0" smtClean="0"/>
              <a:t>Problems:</a:t>
            </a:r>
          </a:p>
          <a:p>
            <a:pPr lvl="1"/>
            <a:r>
              <a:rPr lang="en-US" sz="2400" dirty="0" smtClean="0"/>
              <a:t>How do we tell the policy got better?</a:t>
            </a:r>
          </a:p>
          <a:p>
            <a:pPr lvl="1"/>
            <a:r>
              <a:rPr lang="en-US" sz="2400" dirty="0" smtClean="0"/>
              <a:t>Need to run many sample episodes!</a:t>
            </a:r>
          </a:p>
          <a:p>
            <a:pPr lvl="1"/>
            <a:r>
              <a:rPr lang="en-US" sz="2400" dirty="0" smtClean="0"/>
              <a:t>If there are a lot of features, this can be impractical</a:t>
            </a:r>
          </a:p>
          <a:p>
            <a:pPr lvl="1"/>
            <a:endParaRPr lang="en-US" sz="2400" dirty="0" smtClean="0"/>
          </a:p>
          <a:p>
            <a:r>
              <a:rPr lang="en-US" sz="2800" dirty="0" smtClean="0"/>
              <a:t>Better methods exploit look ahead structure, sample wisely, change multiple parameters…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73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73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0736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0736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0736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 Project</a:t>
            </a:r>
            <a:endParaRPr lang="en-US" dirty="0"/>
          </a:p>
        </p:txBody>
      </p:sp>
      <p:sp>
        <p:nvSpPr>
          <p:cNvPr id="3" name="Content Placeholder 2"/>
          <p:cNvSpPr>
            <a:spLocks noGrp="1"/>
          </p:cNvSpPr>
          <p:nvPr>
            <p:ph idx="1"/>
          </p:nvPr>
        </p:nvSpPr>
        <p:spPr/>
        <p:txBody>
          <a:bodyPr/>
          <a:lstStyle/>
          <a:p>
            <a:r>
              <a:rPr lang="en-US" dirty="0" smtClean="0"/>
              <a:t>Pick a topic from the class, and write a program to demonstrate how it can apply to your robots.  Short write-up or video to describe what you did.</a:t>
            </a:r>
          </a:p>
          <a:p>
            <a:r>
              <a:rPr lang="en-US" dirty="0"/>
              <a:t>Teams of up to 5 </a:t>
            </a:r>
            <a:r>
              <a:rPr lang="en-US" dirty="0" smtClean="0"/>
              <a:t>people.</a:t>
            </a:r>
            <a:endParaRPr lang="en-US" dirty="0"/>
          </a:p>
          <a:p>
            <a:r>
              <a:rPr lang="en-US" dirty="0" smtClean="0"/>
              <a:t>Examples:</a:t>
            </a:r>
          </a:p>
          <a:p>
            <a:pPr lvl="1"/>
            <a:r>
              <a:rPr lang="en-US" dirty="0" smtClean="0"/>
              <a:t>8 Puzzle to sort grid of robots into ascending order by ID</a:t>
            </a:r>
          </a:p>
          <a:p>
            <a:pPr lvl="1"/>
            <a:r>
              <a:rPr lang="en-US" dirty="0" smtClean="0"/>
              <a:t>Adversarial search for a game between R2D2 and R2Q5</a:t>
            </a:r>
          </a:p>
          <a:p>
            <a:pPr lvl="1"/>
            <a:r>
              <a:rPr lang="en-US" dirty="0" smtClean="0"/>
              <a:t>Natural language processing for robots (translate commands into code)</a:t>
            </a:r>
          </a:p>
          <a:p>
            <a:r>
              <a:rPr lang="en-US" dirty="0" smtClean="0"/>
              <a:t>Alternate: do one of last year’s homework assignments (on your own, not with a team).</a:t>
            </a:r>
            <a:endParaRPr lang="en-US" dirty="0"/>
          </a:p>
        </p:txBody>
      </p:sp>
      <p:sp>
        <p:nvSpPr>
          <p:cNvPr id="4" name="Slide Number Placeholder 3"/>
          <p:cNvSpPr>
            <a:spLocks noGrp="1"/>
          </p:cNvSpPr>
          <p:nvPr>
            <p:ph type="sldNum" sz="quarter" idx="12"/>
          </p:nvPr>
        </p:nvSpPr>
        <p:spPr/>
        <p:txBody>
          <a:bodyPr/>
          <a:lstStyle/>
          <a:p>
            <a:pPr>
              <a:defRPr/>
            </a:pPr>
            <a:fld id="{305A4B49-A051-4FAA-9AEC-835F91AA8D34}" type="slidenum">
              <a:rPr lang="en-US" smtClean="0"/>
              <a:pPr>
                <a:defRPr/>
              </a:pPr>
              <a:t>42</a:t>
            </a:fld>
            <a:endParaRPr lang="en-US" dirty="0"/>
          </a:p>
        </p:txBody>
      </p:sp>
    </p:spTree>
    <p:extLst>
      <p:ext uri="{BB962C8B-B14F-4D97-AF65-F5344CB8AC3E}">
        <p14:creationId xmlns:p14="http://schemas.microsoft.com/office/powerpoint/2010/main" val="18049399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class exercise: </a:t>
            </a:r>
            <a:r>
              <a:rPr lang="en-US" dirty="0"/>
              <a:t>Robot Navigation with A</a:t>
            </a:r>
            <a:r>
              <a:rPr lang="en-US" dirty="0" smtClean="0"/>
              <a:t>*</a:t>
            </a:r>
            <a:endParaRPr lang="en-US" dirty="0"/>
          </a:p>
        </p:txBody>
      </p:sp>
      <p:pic>
        <p:nvPicPr>
          <p:cNvPr id="5" name="R2D2 + A*">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92300" y="1397000"/>
            <a:ext cx="8407400" cy="4729163"/>
          </a:xfrm>
        </p:spPr>
      </p:pic>
      <p:sp>
        <p:nvSpPr>
          <p:cNvPr id="6" name="Rectangle 5"/>
          <p:cNvSpPr/>
          <p:nvPr/>
        </p:nvSpPr>
        <p:spPr>
          <a:xfrm>
            <a:off x="3810000" y="6220897"/>
            <a:ext cx="5089983" cy="369332"/>
          </a:xfrm>
          <a:prstGeom prst="rect">
            <a:avLst/>
          </a:prstGeom>
        </p:spPr>
        <p:txBody>
          <a:bodyPr wrap="none">
            <a:spAutoFit/>
          </a:bodyPr>
          <a:lstStyle/>
          <a:p>
            <a:r>
              <a:rPr lang="en-US" dirty="0">
                <a:hlinkClick r:id="rId5"/>
              </a:rPr>
              <a:t>https://</a:t>
            </a:r>
            <a:r>
              <a:rPr lang="en-US" dirty="0" smtClean="0">
                <a:hlinkClick r:id="rId5"/>
              </a:rPr>
              <a:t>www.youtube.com/watch?v=qjIhtkhbPT8</a:t>
            </a:r>
            <a:endParaRPr lang="en-US" dirty="0"/>
          </a:p>
        </p:txBody>
      </p:sp>
    </p:spTree>
    <p:extLst>
      <p:ext uri="{BB962C8B-B14F-4D97-AF65-F5344CB8AC3E}">
        <p14:creationId xmlns:p14="http://schemas.microsoft.com/office/powerpoint/2010/main" val="1584563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Passive Reinforcement Learning</a:t>
            </a:r>
            <a:endParaRPr lang="en-US" dirty="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90800" y="1156714"/>
            <a:ext cx="7162800" cy="5319787"/>
          </a:xfrm>
          <a:prstGeom prst="rect">
            <a:avLst/>
          </a:prstGeom>
          <a:noFill/>
        </p:spPr>
      </p:pic>
    </p:spTree>
    <p:extLst>
      <p:ext uri="{BB962C8B-B14F-4D97-AF65-F5344CB8AC3E}">
        <p14:creationId xmlns:p14="http://schemas.microsoft.com/office/powerpoint/2010/main" val="303334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Review: Passive </a:t>
            </a:r>
            <a:r>
              <a:rPr lang="en-US" dirty="0" smtClean="0"/>
              <a:t>Reinforcement Learning</a:t>
            </a:r>
          </a:p>
        </p:txBody>
      </p:sp>
      <p:sp>
        <p:nvSpPr>
          <p:cNvPr id="7171" name="Rectangle 3"/>
          <p:cNvSpPr>
            <a:spLocks noGrp="1" noChangeArrowheads="1"/>
          </p:cNvSpPr>
          <p:nvPr>
            <p:ph type="body" idx="1"/>
          </p:nvPr>
        </p:nvSpPr>
        <p:spPr>
          <a:xfrm>
            <a:off x="228600" y="1371600"/>
            <a:ext cx="11430000" cy="4525962"/>
          </a:xfrm>
        </p:spPr>
        <p:txBody>
          <a:bodyPr/>
          <a:lstStyle/>
          <a:p>
            <a:pPr>
              <a:lnSpc>
                <a:spcPct val="90000"/>
              </a:lnSpc>
            </a:pPr>
            <a:r>
              <a:rPr lang="en-US" sz="2800" dirty="0" smtClean="0"/>
              <a:t>Simplified task: policy evaluation</a:t>
            </a:r>
          </a:p>
          <a:p>
            <a:pPr lvl="1">
              <a:lnSpc>
                <a:spcPct val="90000"/>
              </a:lnSpc>
            </a:pPr>
            <a:r>
              <a:rPr lang="en-US" sz="2400" dirty="0" smtClean="0"/>
              <a:t>Input: a fixed policy </a:t>
            </a:r>
            <a:r>
              <a:rPr lang="en-US" sz="2400" dirty="0" smtClean="0">
                <a:sym typeface="Symbol" pitchFamily="18" charset="2"/>
              </a:rPr>
              <a:t>(s)</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solidFill>
                  <a:srgbClr val="CC0000"/>
                </a:solidFill>
              </a:rPr>
              <a:t>Goal: learn the state values</a:t>
            </a:r>
            <a:endParaRPr lang="en-US" sz="2400" dirty="0" smtClean="0"/>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is “along for the ride”</a:t>
            </a:r>
          </a:p>
          <a:p>
            <a:pPr lvl="1">
              <a:lnSpc>
                <a:spcPct val="90000"/>
              </a:lnSpc>
            </a:pPr>
            <a:r>
              <a:rPr lang="en-US" sz="2400" dirty="0" smtClean="0"/>
              <a:t>No choice about what actions to take</a:t>
            </a:r>
          </a:p>
          <a:p>
            <a:pPr lvl="1">
              <a:lnSpc>
                <a:spcPct val="90000"/>
              </a:lnSpc>
            </a:pPr>
            <a:r>
              <a:rPr lang="en-US" sz="2400" dirty="0" smtClean="0"/>
              <a:t>Just execute the policy and learn from experience</a:t>
            </a:r>
          </a:p>
          <a:p>
            <a:pPr lvl="1">
              <a:lnSpc>
                <a:spcPct val="90000"/>
              </a:lnSpc>
            </a:pPr>
            <a:r>
              <a:rPr lang="en-US" sz="2400" dirty="0" smtClean="0"/>
              <a:t>This is NOT offline planning!  You actually take actions in the world.</a:t>
            </a:r>
          </a:p>
          <a:p>
            <a:pPr lvl="1">
              <a:lnSpc>
                <a:spcPct val="90000"/>
              </a:lnSpc>
            </a:pPr>
            <a:endParaRPr lang="en-US" sz="2400"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24600" y="1448143"/>
            <a:ext cx="5410200" cy="3162994"/>
          </a:xfrm>
          <a:prstGeom prst="rect">
            <a:avLst/>
          </a:prstGeom>
          <a:noFill/>
        </p:spPr>
      </p:pic>
    </p:spTree>
    <p:extLst>
      <p:ext uri="{BB962C8B-B14F-4D97-AF65-F5344CB8AC3E}">
        <p14:creationId xmlns:p14="http://schemas.microsoft.com/office/powerpoint/2010/main" val="1348226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Direct </a:t>
            </a:r>
            <a:r>
              <a:rPr lang="en-US" dirty="0" smtClean="0"/>
              <a:t>Evaluation</a:t>
            </a:r>
            <a:endParaRPr lang="en-US" dirty="0"/>
          </a:p>
        </p:txBody>
      </p:sp>
      <p:sp>
        <p:nvSpPr>
          <p:cNvPr id="3" name="Content Placeholder 2"/>
          <p:cNvSpPr>
            <a:spLocks noGrp="1"/>
          </p:cNvSpPr>
          <p:nvPr>
            <p:ph idx="1"/>
          </p:nvPr>
        </p:nvSpPr>
        <p:spPr>
          <a:xfrm>
            <a:off x="406400" y="1397001"/>
            <a:ext cx="7442200" cy="4729164"/>
          </a:xfrm>
        </p:spPr>
        <p:txBody>
          <a:bodyPr/>
          <a:lstStyle/>
          <a:p>
            <a:r>
              <a:rPr lang="en-US" sz="2800" dirty="0" smtClean="0"/>
              <a:t>Goal: Compute values for each state under </a:t>
            </a:r>
            <a:r>
              <a:rPr lang="en-US" sz="2800" dirty="0" smtClean="0">
                <a:sym typeface="Symbol" pitchFamily="18" charset="2"/>
              </a:rPr>
              <a:t></a:t>
            </a:r>
          </a:p>
          <a:p>
            <a:pPr lvl="2"/>
            <a:endParaRPr lang="en-US" sz="2000" dirty="0" smtClean="0"/>
          </a:p>
          <a:p>
            <a:r>
              <a:rPr lang="en-US" sz="2800" dirty="0" smtClean="0"/>
              <a:t>Idea: Average together observed sample values</a:t>
            </a:r>
          </a:p>
          <a:p>
            <a:pPr lvl="1"/>
            <a:r>
              <a:rPr lang="en-US" sz="2400" dirty="0" smtClean="0"/>
              <a:t>Act according to </a:t>
            </a:r>
            <a:r>
              <a:rPr lang="en-US" sz="2400" dirty="0" smtClean="0">
                <a:sym typeface="Symbol" pitchFamily="18" charset="2"/>
              </a:rPr>
              <a:t></a:t>
            </a:r>
          </a:p>
          <a:p>
            <a:pPr lvl="1"/>
            <a:r>
              <a:rPr lang="en-US" sz="2400" dirty="0" smtClean="0"/>
              <a:t>Every time you visit a state, write down what the sum of discounted rewards turned out to be</a:t>
            </a:r>
          </a:p>
          <a:p>
            <a:pPr lvl="1"/>
            <a:r>
              <a:rPr lang="en-US" sz="2400" dirty="0" smtClean="0"/>
              <a:t>Average those samples</a:t>
            </a:r>
          </a:p>
          <a:p>
            <a:pPr lvl="2"/>
            <a:endParaRPr lang="en-US" sz="2000" dirty="0" smtClean="0"/>
          </a:p>
          <a:p>
            <a:r>
              <a:rPr lang="en-US" sz="2800" dirty="0" smtClean="0"/>
              <a:t>This is called direct evaluation</a:t>
            </a:r>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83880" y="1447800"/>
            <a:ext cx="3017520" cy="3352800"/>
          </a:xfrm>
          <a:prstGeom prst="rect">
            <a:avLst/>
          </a:prstGeom>
          <a:noFill/>
        </p:spPr>
      </p:pic>
    </p:spTree>
    <p:extLst>
      <p:ext uri="{BB962C8B-B14F-4D97-AF65-F5344CB8AC3E}">
        <p14:creationId xmlns:p14="http://schemas.microsoft.com/office/powerpoint/2010/main" val="12453674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latin typeface="Calibri"/>
                <a:cs typeface="Calibri"/>
              </a:rPr>
              <a:t>Example: Direct Evaluation</a:t>
            </a:r>
            <a:endParaRPr lang="en-US" dirty="0">
              <a:latin typeface="Calibri"/>
              <a:cs typeface="Calibri"/>
            </a:endParaRPr>
          </a:p>
        </p:txBody>
      </p:sp>
      <p:sp>
        <p:nvSpPr>
          <p:cNvPr id="4" name="TextBox 3"/>
          <p:cNvSpPr txBox="1"/>
          <p:nvPr/>
        </p:nvSpPr>
        <p:spPr>
          <a:xfrm>
            <a:off x="533400" y="1371600"/>
            <a:ext cx="2362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Input Policy </a:t>
            </a:r>
            <a:r>
              <a:rPr lang="en-US" sz="2800" dirty="0" smtClean="0">
                <a:solidFill>
                  <a:schemeClr val="accent2"/>
                </a:solidFill>
                <a:latin typeface="Calibri"/>
                <a:cs typeface="Calibri"/>
                <a:sym typeface="Symbol" pitchFamily="18" charset="2"/>
              </a:rPr>
              <a:t></a:t>
            </a:r>
            <a:r>
              <a:rPr lang="en-US" dirty="0" smtClean="0">
                <a:solidFill>
                  <a:schemeClr val="accent2"/>
                </a:solidFill>
                <a:latin typeface="Calibri"/>
                <a:cs typeface="Calibri"/>
              </a:rPr>
              <a:t> </a:t>
            </a:r>
            <a:endParaRPr lang="en-US" dirty="0">
              <a:solidFill>
                <a:schemeClr val="accent2"/>
              </a:solidFill>
              <a:latin typeface="Calibri"/>
              <a:cs typeface="Calibri"/>
            </a:endParaRP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9" name="Table 18"/>
          <p:cNvGraphicFramePr>
            <a:graphicFrameLocks noGrp="1"/>
          </p:cNvGraphicFramePr>
          <p:nvPr>
            <p:extLst/>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A, -1</a:t>
            </a:r>
          </a:p>
          <a:p>
            <a:r>
              <a:rPr lang="en-US" sz="2400" dirty="0" smtClean="0">
                <a:latin typeface="Calibri"/>
                <a:cs typeface="Calibri"/>
              </a:rPr>
              <a:t>A, exit,    x, -10</a:t>
            </a:r>
            <a:endParaRPr lang="en-US" sz="2400" dirty="0">
              <a:latin typeface="Calibri"/>
              <a:cs typeface="Calibri"/>
            </a:endParaRP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smtClean="0">
                <a:latin typeface="Calibri"/>
                <a:cs typeface="Calibri"/>
              </a:rPr>
              <a:t>Episode 1</a:t>
            </a:r>
            <a:endParaRPr lang="en-US" sz="2800" dirty="0">
              <a:latin typeface="Calibri"/>
              <a:cs typeface="Calibri"/>
            </a:endParaRP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smtClean="0">
                <a:latin typeface="Calibri"/>
                <a:cs typeface="Calibri"/>
              </a:rPr>
              <a:t>Episode 2</a:t>
            </a:r>
            <a:endParaRPr lang="en-US" sz="2800" dirty="0">
              <a:latin typeface="Calibri"/>
              <a:cs typeface="Calibri"/>
            </a:endParaRP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smtClean="0">
                <a:latin typeface="Calibri"/>
                <a:cs typeface="Calibri"/>
              </a:rPr>
              <a:t>Episode 3</a:t>
            </a:r>
            <a:endParaRPr lang="en-US" sz="2800" dirty="0">
              <a:latin typeface="Calibri"/>
              <a:cs typeface="Calibri"/>
            </a:endParaRP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smtClean="0">
                <a:latin typeface="Calibri"/>
                <a:cs typeface="Calibri"/>
              </a:rPr>
              <a:t>Episode 4</a:t>
            </a:r>
            <a:endParaRPr lang="en-US" sz="2800" dirty="0">
              <a:latin typeface="Calibri"/>
              <a:cs typeface="Calibri"/>
            </a:endParaRP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graphicFrame>
        <p:nvGraphicFramePr>
          <p:cNvPr id="56" name="Table 55"/>
          <p:cNvGraphicFramePr>
            <a:graphicFrameLocks noGrp="1"/>
          </p:cNvGraphicFramePr>
          <p:nvPr>
            <p:extLst/>
          </p:nvPr>
        </p:nvGraphicFramePr>
        <p:xfrm>
          <a:off x="9067800" y="2485887"/>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7" name="TextBox 56"/>
          <p:cNvSpPr txBox="1"/>
          <p:nvPr/>
        </p:nvSpPr>
        <p:spPr>
          <a:xfrm>
            <a:off x="9144000" y="3324087"/>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58" name="TextBox 57"/>
          <p:cNvSpPr txBox="1"/>
          <p:nvPr/>
        </p:nvSpPr>
        <p:spPr>
          <a:xfrm>
            <a:off x="10017368" y="3324087"/>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59" name="TextBox 58"/>
          <p:cNvSpPr txBox="1"/>
          <p:nvPr/>
        </p:nvSpPr>
        <p:spPr>
          <a:xfrm>
            <a:off x="10896600" y="33240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0" name="TextBox 59"/>
          <p:cNvSpPr txBox="1"/>
          <p:nvPr/>
        </p:nvSpPr>
        <p:spPr>
          <a:xfrm>
            <a:off x="10058400" y="24858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1" name="TextBox 60"/>
          <p:cNvSpPr txBox="1"/>
          <p:nvPr/>
        </p:nvSpPr>
        <p:spPr>
          <a:xfrm>
            <a:off x="10058400" y="4172467"/>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Tree>
    <p:extLst>
      <p:ext uri="{BB962C8B-B14F-4D97-AF65-F5344CB8AC3E}">
        <p14:creationId xmlns:p14="http://schemas.microsoft.com/office/powerpoint/2010/main" val="13812767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57" grpId="0"/>
      <p:bldP spid="58" grpId="0"/>
      <p:bldP spid="59" grpId="0"/>
      <p:bldP spid="60" grpId="0"/>
      <p:bldP spid="61"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latin typeface="Calibri"/>
                <a:cs typeface="Calibri"/>
              </a:rPr>
              <a:t>Problems with Direct Evaluation</a:t>
            </a:r>
            <a:endParaRPr lang="en-US" dirty="0">
              <a:latin typeface="Calibri"/>
              <a:cs typeface="Calibri"/>
            </a:endParaRPr>
          </a:p>
        </p:txBody>
      </p:sp>
      <p:sp>
        <p:nvSpPr>
          <p:cNvPr id="3" name="Content Placeholder 2"/>
          <p:cNvSpPr>
            <a:spLocks noGrp="1"/>
          </p:cNvSpPr>
          <p:nvPr>
            <p:ph idx="1"/>
          </p:nvPr>
        </p:nvSpPr>
        <p:spPr>
          <a:xfrm>
            <a:off x="406400" y="1397001"/>
            <a:ext cx="7213600" cy="4729164"/>
          </a:xfrm>
        </p:spPr>
        <p:txBody>
          <a:bodyPr/>
          <a:lstStyle/>
          <a:p>
            <a:r>
              <a:rPr lang="en-US" sz="2800" dirty="0" smtClean="0">
                <a:latin typeface="Calibri"/>
                <a:cs typeface="Calibri"/>
              </a:rPr>
              <a:t>What’s good about direct evaluation?</a:t>
            </a:r>
          </a:p>
          <a:p>
            <a:pPr lvl="1"/>
            <a:r>
              <a:rPr lang="en-US" sz="2400" dirty="0" smtClean="0">
                <a:latin typeface="Calibri"/>
                <a:cs typeface="Calibri"/>
              </a:rPr>
              <a:t>It’s easy to understand</a:t>
            </a:r>
          </a:p>
          <a:p>
            <a:pPr lvl="1"/>
            <a:r>
              <a:rPr lang="en-US" sz="2400" dirty="0" smtClean="0">
                <a:latin typeface="Calibri"/>
                <a:cs typeface="Calibri"/>
              </a:rPr>
              <a:t>It doesn’t require any knowledge of T, R</a:t>
            </a:r>
          </a:p>
          <a:p>
            <a:pPr lvl="1"/>
            <a:r>
              <a:rPr lang="en-US" sz="2400" dirty="0" smtClean="0">
                <a:latin typeface="Calibri"/>
                <a:cs typeface="Calibri"/>
              </a:rPr>
              <a:t>It eventually computes the correct average values, using just sample transitions</a:t>
            </a:r>
          </a:p>
          <a:p>
            <a:pPr lvl="1"/>
            <a:endParaRPr lang="en-US" sz="2400" dirty="0" smtClean="0">
              <a:latin typeface="Calibri"/>
              <a:cs typeface="Calibri"/>
            </a:endParaRPr>
          </a:p>
          <a:p>
            <a:r>
              <a:rPr lang="en-US" sz="2800" dirty="0" smtClean="0">
                <a:latin typeface="Calibri"/>
                <a:cs typeface="Calibri"/>
              </a:rPr>
              <a:t>What bad about it?</a:t>
            </a:r>
          </a:p>
          <a:p>
            <a:pPr lvl="1"/>
            <a:r>
              <a:rPr lang="en-US" sz="2400" dirty="0" smtClean="0">
                <a:latin typeface="Calibri"/>
                <a:cs typeface="Calibri"/>
              </a:rPr>
              <a:t>It wastes information about state connections</a:t>
            </a:r>
          </a:p>
          <a:p>
            <a:pPr lvl="1"/>
            <a:r>
              <a:rPr lang="en-US" sz="2400" dirty="0" smtClean="0">
                <a:latin typeface="Calibri"/>
                <a:cs typeface="Calibri"/>
              </a:rPr>
              <a:t>Each state must be learned separately</a:t>
            </a:r>
          </a:p>
          <a:p>
            <a:pPr lvl="1"/>
            <a:r>
              <a:rPr lang="en-US" sz="2400" dirty="0" smtClean="0">
                <a:latin typeface="Calibri"/>
                <a:cs typeface="Calibri"/>
              </a:rPr>
              <a:t>So, it takes a long time to learn</a:t>
            </a:r>
          </a:p>
        </p:txBody>
      </p:sp>
      <p:sp>
        <p:nvSpPr>
          <p:cNvPr id="4" name="TextBox 3"/>
          <p:cNvSpPr txBox="1"/>
          <p:nvPr/>
        </p:nvSpPr>
        <p:spPr>
          <a:xfrm>
            <a:off x="8610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2" name="Table 11"/>
          <p:cNvGraphicFramePr>
            <a:graphicFrameLocks noGrp="1"/>
          </p:cNvGraphicFramePr>
          <p:nvPr>
            <p:extLst/>
          </p:nvPr>
        </p:nvGraphicFramePr>
        <p:xfrm>
          <a:off x="8686800" y="2133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 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 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 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13" name="TextBox 12"/>
          <p:cNvSpPr txBox="1"/>
          <p:nvPr/>
        </p:nvSpPr>
        <p:spPr>
          <a:xfrm>
            <a:off x="8763000" y="2971800"/>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14" name="TextBox 13"/>
          <p:cNvSpPr txBox="1"/>
          <p:nvPr/>
        </p:nvSpPr>
        <p:spPr>
          <a:xfrm>
            <a:off x="9636368" y="2971800"/>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15" name="TextBox 14"/>
          <p:cNvSpPr txBox="1"/>
          <p:nvPr/>
        </p:nvSpPr>
        <p:spPr>
          <a:xfrm>
            <a:off x="10439400" y="29718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6" name="TextBox 15"/>
          <p:cNvSpPr txBox="1"/>
          <p:nvPr/>
        </p:nvSpPr>
        <p:spPr>
          <a:xfrm>
            <a:off x="9601200" y="21336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7" name="TextBox 16"/>
          <p:cNvSpPr txBox="1"/>
          <p:nvPr/>
        </p:nvSpPr>
        <p:spPr>
          <a:xfrm>
            <a:off x="9677400" y="3820180"/>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
        <p:nvSpPr>
          <p:cNvPr id="18" name="TextBox 17"/>
          <p:cNvSpPr txBox="1"/>
          <p:nvPr/>
        </p:nvSpPr>
        <p:spPr>
          <a:xfrm>
            <a:off x="8534400" y="4876800"/>
            <a:ext cx="2971800" cy="1015663"/>
          </a:xfrm>
          <a:prstGeom prst="rect">
            <a:avLst/>
          </a:prstGeom>
          <a:noFill/>
        </p:spPr>
        <p:txBody>
          <a:bodyPr wrap="square" rtlCol="0">
            <a:spAutoFit/>
          </a:bodyPr>
          <a:lstStyle/>
          <a:p>
            <a:pPr algn="ctr"/>
            <a:r>
              <a:rPr lang="en-US" sz="2000" i="1" dirty="0" smtClean="0">
                <a:solidFill>
                  <a:schemeClr val="accent2"/>
                </a:solidFill>
                <a:latin typeface="Calibri"/>
                <a:cs typeface="Calibri"/>
              </a:rPr>
              <a:t>If B and E both go to C under this policy, how can their values be different?</a:t>
            </a:r>
            <a:endParaRPr lang="en-US" sz="2000" i="1" dirty="0">
              <a:solidFill>
                <a:schemeClr val="accent2"/>
              </a:solidFill>
              <a:latin typeface="Calibri"/>
              <a:cs typeface="Calibri"/>
            </a:endParaRPr>
          </a:p>
        </p:txBody>
      </p:sp>
      <p:sp>
        <p:nvSpPr>
          <p:cNvPr id="19" name="Rectangle 18"/>
          <p:cNvSpPr/>
          <p:nvPr/>
        </p:nvSpPr>
        <p:spPr>
          <a:xfrm>
            <a:off x="10512669" y="3024555"/>
            <a:ext cx="791307" cy="76493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0" name="Rectangle 19"/>
          <p:cNvSpPr/>
          <p:nvPr/>
        </p:nvSpPr>
        <p:spPr>
          <a:xfrm>
            <a:off x="9633438" y="2189285"/>
            <a:ext cx="773724" cy="7385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Isosceles Triangle 20"/>
          <p:cNvSpPr/>
          <p:nvPr/>
        </p:nvSpPr>
        <p:spPr>
          <a:xfrm rot="5400000">
            <a:off x="9423888" y="3380641"/>
            <a:ext cx="228600" cy="5568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278207" y="3379177"/>
            <a:ext cx="228600" cy="5861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a:off x="9897208" y="3841532"/>
            <a:ext cx="228600" cy="62253"/>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293646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64"/>
  <p:tag name="PICTUREFILESIZE" val="7292"/>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sample\right] }&#10;\]&#10;\end{document}&#10;"/>
  <p:tag name="FILENAME" val="txp_fig"/>
  <p:tag name="FORMAT" val="png16m"/>
  <p:tag name="RES" val="1200"/>
  <p:tag name="BLEND" val="0"/>
  <p:tag name="TRANSPARENT" val="0"/>
  <p:tag name="TBUG" val="0"/>
  <p:tag name="ALLOWFS" val="0"/>
  <p:tag name="MAGNIFICATION" val="1183"/>
  <p:tag name="ORIGWIDTH" val="379"/>
  <p:tag name="PICTUREFILESIZE" val="27683"/>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sample = R(s,a,s') + \gamma \max_{a'}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1"/>
  <p:tag name="PICTUREFILESIZE" val="33524"/>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14.xml><?xml version="1.0" encoding="utf-8"?>
<p:tagLst xmlns:a="http://schemas.openxmlformats.org/drawingml/2006/main" xmlns:r="http://schemas.openxmlformats.org/officeDocument/2006/relationships" xmlns:p="http://schemas.openxmlformats.org/presentationml/2006/main">
  <p:tag name="TEXPOINT" val="template"/>
  <p:tag name="SOURCE" val="TPT1  equation (s,a,r,s')  template TPT1  env TPENV1  fore 0  back 16777215  eqnno 1"/>
  <p:tag name="FILENAME" val="TP_tmp"/>
  <p:tag name="ORIGWIDTH" val="42"/>
  <p:tag name="PICTUREFILESIZE" val="3487"/>
</p:tagLst>
</file>

<file path=ppt/tags/tag15.xml><?xml version="1.0" encoding="utf-8"?>
<p:tagLst xmlns:a="http://schemas.openxmlformats.org/drawingml/2006/main" xmlns:r="http://schemas.openxmlformats.org/officeDocument/2006/relationships" xmlns:p="http://schemas.openxmlformats.org/presentationml/2006/main">
  <p:tag name="TEXPOINT" val="template"/>
  <p:tag name="SOURCE" val="TPT1  equation (s,a,r,s',a',r',s'',a'',r'',s''''\ldots)  template TPT1  env TPENV1  fore 0  back 16777215  eqnno 1"/>
  <p:tag name="FILENAME" val="TP_tmp"/>
  <p:tag name="ORIGWIDTH" val="142"/>
  <p:tag name="PICTUREFILESIZE" val="6937"/>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r + \gamma \max_{a'}Q(s',a')\right] }&#10;\]&#10;\end{document}&#10;"/>
  <p:tag name="FILENAME" val="txp_fig"/>
  <p:tag name="FORMAT" val="png16m"/>
  <p:tag name="RES" val="1200"/>
  <p:tag name="BLEND" val="0"/>
  <p:tag name="TRANSPARENT" val="0"/>
  <p:tag name="TBUG" val="0"/>
  <p:tag name="ALLOWFS" val="0"/>
  <p:tag name="ORIGWIDTH" val="491"/>
  <p:tag name="PICTUREFILESIZE" val="45161"/>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approx r + \gamma \max_{a'}Q(s',a')}&#10;\]&#10;\end{document}&#10;"/>
  <p:tag name="FILENAME" val="txp_fig"/>
  <p:tag name="FORMAT" val="png16m"/>
  <p:tag name="RES" val="1200"/>
  <p:tag name="BLEND" val="0"/>
  <p:tag name="TRANSPARENT" val="0"/>
  <p:tag name="TBUG" val="0"/>
  <p:tag name="ALLOWFS" val="0"/>
  <p:tag name="ORIGWIDTH" val="269"/>
  <p:tag name="PICTUREFILESIZE" val="26948"/>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10;  f(u, n) = u + k/n&#10;}&#10;\]&#10;\end{document}&#10;"/>
  <p:tag name="FILENAME" val="txp_fig"/>
  <p:tag name="FORMAT" val="png16m"/>
  <p:tag name="RES" val="1200"/>
  <p:tag name="BLEND" val="0"/>
  <p:tag name="TRANSPARENT" val="0"/>
  <p:tag name="TBUG" val="0"/>
  <p:tag name="ALLOWFS" val="0"/>
  <p:tag name="ORIGWIDTH" val="172"/>
  <p:tag name="PICTUREFILESIZE" val="12229"/>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s,a) \leftarrow_\alpha \textcolor{OliveGreen}{R(s,a,s') + \gamma \max_{a'} f(Q(s',a'), N(s',a'))}}&#10;\]&#10;\end{document}&#10;"/>
  <p:tag name="FILENAME" val="txp_fig"/>
  <p:tag name="FORMAT" val="png16m"/>
  <p:tag name="RES" val="1200"/>
  <p:tag name="BLEND" val="0"/>
  <p:tag name="TRANSPARENT" val="0"/>
  <p:tag name="TBUG" val="0"/>
  <p:tag name="ALLOWFS" val="0"/>
  <p:tag name="ORIGWIDTH" val="485"/>
  <p:tag name="PICTUREFILESIZE" val="47305"/>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s,a) \leftarrow_\alpha \textcolor{OliveGreen}{R(s,a,s') + \gamma \max_{a'} Q(s',a')}}&#10;\]&#10;\end{document}&#10;"/>
  <p:tag name="FILENAME" val="txp_fig"/>
  <p:tag name="FORMAT" val="png16m"/>
  <p:tag name="RES" val="1200"/>
  <p:tag name="BLEND" val="0"/>
  <p:tag name="TRANSPARENT" val="0"/>
  <p:tag name="TBUG" val="0"/>
  <p:tag name="ALLOWFS" val="0"/>
  <p:tag name="ORIGWIDTH" val="365"/>
  <p:tag name="PICTUREFILESIZE" val="37419"/>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V}(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13"/>
  <p:tag name="PICTUREFILESIZE" val="18529"/>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Q}(s, a) = w_1 f_1(s, a) + w_2 f_2(s, a) + \ldots + w_n f_n(s, a)&#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67"/>
  <p:tag name="PICTUREFILESIZE" val="23336"/>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Q(s,a) + \alpha \left[ \mbox{difference} \right] }&#10;\]&#10;\end{document}&#10;"/>
  <p:tag name="FILENAME" val="txp_fig"/>
  <p:tag name="FORMAT" val="png16m"/>
  <p:tag name="RES" val="1200"/>
  <p:tag name="BLEND" val="0"/>
  <p:tag name="TRANSPARENT" val="0"/>
  <p:tag name="TBUG" val="0"/>
  <p:tag name="ALLOWFS" val="0"/>
  <p:tag name="ORIGWIDTH" val="319"/>
  <p:tag name="PICTUREFILESIZE" val="23424"/>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w_i \leftarrow w_i + \alpha \left[ \mbox{difference} \right] f_i(s, a)}&#10;\]&#10;\end{document}&#10;"/>
  <p:tag name="FILENAME" val="txp_fig"/>
  <p:tag name="FORMAT" val="png16m"/>
  <p:tag name="RES" val="1200"/>
  <p:tag name="BLEND" val="0"/>
  <p:tag name="TRANSPARENT" val="0"/>
  <p:tag name="TBUG" val="0"/>
  <p:tag name="ALLOWFS" val="0"/>
  <p:tag name="ORIGWIDTH" val="301"/>
  <p:tag name="PICTUREFILESIZE" val="21597"/>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Q}(s, a) = w_1 f_1(s, a) + w_2 f_2(s, a) + \ldots + w_n f_n(s, a)&#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67"/>
  <p:tag name="PICTUREFILESIZE" val="23336"/>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mbox{\rm difference} = \left[ r + \gamma \max_{a'} Q(s',a') \right] - Q(s,a) }&#10;\]&#10;\end{document}&#10;"/>
  <p:tag name="FILENAME" val="txp_fig"/>
  <p:tag name="FORMAT" val="png16m"/>
  <p:tag name="RES" val="1200"/>
  <p:tag name="BLEND" val="0"/>
  <p:tag name="TRANSPARENT" val="0"/>
  <p:tag name="TBUG" val="0"/>
  <p:tag name="ALLOWFS" val="0"/>
  <p:tag name="ORIGWIDTH" val="413"/>
  <p:tag name="PICTUREFILESIZE" val="38545"/>
</p:tagLst>
</file>

<file path=ppt/tags/tag29.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rm{\sf transition~} = (s,a,r,s')  template TPT1  env TPENV1  fore 0  back 16777215  eqnno 1"/>
  <p:tag name="FILENAME" val="TP_tmp"/>
  <p:tag name="ORIGWIDTH" val="99"/>
  <p:tag name="PICTUREFILESIZE" val="564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f_1(x)$&#10;\end{document}&#10;"/>
  <p:tag name="FILENAME" val="txp_fig"/>
  <p:tag name="FORMAT" val="pngmono"/>
  <p:tag name="RES" val="1200"/>
  <p:tag name="BLEND" val="0"/>
  <p:tag name="TRANSPARENT" val="0"/>
  <p:tag name="TBUG" val="0"/>
  <p:tag name="ALLOWFS" val="0"/>
  <p:tag name="ORIGWIDTH" val="50"/>
  <p:tag name="PICTUREFILESIZE" val="3167"/>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hat{y}$&#10;\end{document}&#10;"/>
  <p:tag name="FILENAME" val="txp_fig"/>
  <p:tag name="FORMAT" val="pngmono"/>
  <p:tag name="RES" val="1200"/>
  <p:tag name="BLEND" val="0"/>
  <p:tag name="TRANSPARENT" val="0"/>
  <p:tag name="TBUG" val="0"/>
  <p:tag name="ALLOWFS" val="0"/>
  <p:tag name="ORIGWIDTH" val="12"/>
  <p:tag name="PICTUREFILESIZE" val="1146"/>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hat{y}_i=w_0 + w_1 f_{1}(x) + w_2 f_{2}(x)&#10;\end{eqnarray*}&#10;\end{document}&#10;"/>
  <p:tag name="FILENAME" val="txp_fig"/>
  <p:tag name="FORMAT" val="pngmono"/>
  <p:tag name="RES" val="1200"/>
  <p:tag name="BLEND" val="0"/>
  <p:tag name="TRANSPARENT" val="0"/>
  <p:tag name="TBUG" val="0"/>
  <p:tag name="ALLOWFS" val="0"/>
  <p:tag name="ORIGWIDTH" val="285"/>
  <p:tag name="PICTUREFILESIZE" val="14025"/>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hat{y}=w_0+w_1 f_1(x)$&#10;\end{document}&#10;"/>
  <p:tag name="FILENAME" val="txp_fig"/>
  <p:tag name="FORMAT" val="pngmono"/>
  <p:tag name="RES" val="1200"/>
  <p:tag name="BLEND" val="0"/>
  <p:tag name="TRANSPARENT" val="0"/>
  <p:tag name="TBUG" val="0"/>
  <p:tag name="ALLOWFS" val="0"/>
  <p:tag name="ORIGWIDTH" val="174"/>
  <p:tag name="PICTUREFILESIZE" val="8203"/>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at{y}$&#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
  <p:tag name="PICTUREFILESIZE" val="1140"/>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y$&#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1"/>
  <p:tag name="PICTUREFILESIZE" val="934"/>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f_1(x)$&#10;\end{document}&#10;"/>
  <p:tag name="FILENAME" val="txp_fig"/>
  <p:tag name="FORMAT" val="pngmono"/>
  <p:tag name="RES" val="1200"/>
  <p:tag name="BLEND" val="0"/>
  <p:tag name="TRANSPARENT" val="0"/>
  <p:tag name="TBUG" val="0"/>
  <p:tag name="ALLOWFS" val="0"/>
  <p:tag name="ORIGWIDTH" val="50"/>
  <p:tag name="PICTUREFILESIZE" val="3160"/>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 \sum_i\left(y_i - \sum_k w_k f_k(x_i)\right)^2&#10;\end{eqnarray*}&#10;\end{document}&#10;"/>
  <p:tag name="FILENAME" val="txp_fig"/>
  <p:tag name="FORMAT" val="png256"/>
  <p:tag name="RES" val="1200"/>
  <p:tag name="BLEND" val="0"/>
  <p:tag name="TRANSPARENT" val="0"/>
  <p:tag name="TBUG" val="0"/>
  <p:tag name="ALLOWFS" val="0"/>
  <p:tag name="ORIGWIDTH" val="246"/>
  <p:tag name="PICTUREFILESIZE" val="31356"/>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mbox{total error} = \sum_i\left(y_i - \hat{y_i}\right)^2&#10;\end{eqnarray*}&#10;\end{document}&#10;"/>
  <p:tag name="FILENAME" val="txp_fig"/>
  <p:tag name="FORMAT" val="png256"/>
  <p:tag name="RES" val="1200"/>
  <p:tag name="BLEND" val="0"/>
  <p:tag name="TRANSPARENT" val="0"/>
  <p:tag name="TBUG" val="0"/>
  <p:tag name="ALLOWFS" val="0"/>
  <p:tag name="ORIGWIDTH" val="251"/>
  <p:tag name="PICTUREFILESIZE" val="21453"/>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 \mbox{error}(w) = \frac{1}{2}\left(y - \sum_k w_k f_k(x)  \right)^2&#10;\end{eqnarray*}&#10;\end{document}&#10;"/>
  <p:tag name="FILENAME" val="txp_fig"/>
  <p:tag name="FORMAT" val="png256"/>
  <p:tag name="RES" val="1200"/>
  <p:tag name="BLEND" val="0"/>
  <p:tag name="TRANSPARENT" val="0"/>
  <p:tag name="TBUG" val="0"/>
  <p:tag name="ALLOWFS" val="0"/>
  <p:tag name="ORIGWIDTH" val="313"/>
  <p:tag name="PICTUREFILESIZE" val="37547"/>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 = R(s,\pi(s),s') +  \gamma V^\pi(s')}&#10;\]&#10;\end{document}&#10;"/>
  <p:tag name="FILENAME" val="txp_fig"/>
  <p:tag name="FORMAT" val="png16m"/>
  <p:tag name="RES" val="1200"/>
  <p:tag name="BLEND" val="0"/>
  <p:tag name="TRANSPARENT" val="0"/>
  <p:tag name="TBUG" val="0"/>
  <p:tag name="ALLOWFS" val="0"/>
  <p:tag name="ORIGWIDTH" val="319"/>
  <p:tag name="PICTUREFILESIZE" val="24756"/>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frac{\partial \mbox{~error}(w)}{\partial w_m} = - \left(y - \sum_k  w_k f_k(x)\right) f_m(x)&#10;\end{eqnarray*}&#10;\end{document}&#10;"/>
  <p:tag name="FILENAME" val="txp_fig"/>
  <p:tag name="FORMAT" val="png256"/>
  <p:tag name="RES" val="1200"/>
  <p:tag name="BLEND" val="0"/>
  <p:tag name="TRANSPARENT" val="0"/>
  <p:tag name="TBUG" val="0"/>
  <p:tag name="ALLOWFS" val="0"/>
  <p:tag name="ORIGWIDTH" val="387"/>
  <p:tag name="PICTUREFILESIZE" val="46951"/>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w_m \leftarrow w_m + \alpha \left(y - \sum_k w_k f_k(x)  \right) f_m(x)&#10;\end{eqnarray*}&#10;\end{document}&#10;"/>
  <p:tag name="FILENAME" val="txp_fig"/>
  <p:tag name="FORMAT" val="png256"/>
  <p:tag name="RES" val="1200"/>
  <p:tag name="BLEND" val="0"/>
  <p:tag name="TRANSPARENT" val="0"/>
  <p:tag name="TBUG" val="0"/>
  <p:tag name="ALLOWFS" val="0"/>
  <p:tag name="ORIGWIDTH" val="372"/>
  <p:tag name="PICTUREFILESIZE" val="39801"/>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w_m \leftarrow w_m + \alpha \left[ \textcolor{OliveGreen}{r + \gamma \max_a Q(s',a')} - \textcolor{BrickRed}{Q(s,a)} \right] f_m(s, a)}&#10;\]&#10;\end{document}&#10;"/>
  <p:tag name="FILENAME" val="txp_fig"/>
  <p:tag name="FORMAT" val="png16m"/>
  <p:tag name="RES" val="1200"/>
  <p:tag name="BLEND" val="0"/>
  <p:tag name="TRANSPARENT" val="0"/>
  <p:tag name="TBUG" val="0"/>
  <p:tag name="ALLOWFS" val="0"/>
  <p:tag name="ORIGWIDTH" val="503"/>
  <p:tag name="PICTUREFILESIZE" val="45314"/>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1-\alpha) V^\pi(s) + (\alpha) \textcolor{OliveGreen}{sample}&#10;\]&#10;\end{document}&#10;"/>
  <p:tag name="FILENAME" val="txp_fig"/>
  <p:tag name="FORMAT" val="png16m"/>
  <p:tag name="RES" val="1200"/>
  <p:tag name="BLEND" val="0"/>
  <p:tag name="TRANSPARENT" val="0"/>
  <p:tag name="TBUG" val="0"/>
  <p:tag name="ALLOWFS" val="0"/>
  <p:tag name="ORIGWIDTH" val="345"/>
  <p:tag name="PICTUREFILESIZE" val="2578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V^\pi(s) + \alpha (\textcolor{OliveGreen}{sample} - V^\pi(s))&#10;\]&#10;\end{document}&#10;"/>
  <p:tag name="FILENAME" val="txp_fig"/>
  <p:tag name="FORMAT" val="png16m"/>
  <p:tag name="RES" val="1200"/>
  <p:tag name="BLEND" val="0"/>
  <p:tag name="TRANSPARENT" val="0"/>
  <p:tag name="TBUG" val="0"/>
  <p:tag name="ALLOWFS" val="0"/>
  <p:tag name="ORIGWIDTH" val="355"/>
  <p:tag name="PICTUREFILESIZE" val="26692"/>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pi(s) \leftarrow (1-\alpha) V^\pi(s) + \alpha \left[ \textcolor{Blue}{R(s,\pi(s),s') +  \gamma V^\pi(s')} \right]}&#10;\]&#10;\end{document}&#10;"/>
  <p:tag name="FILENAME" val="txp_fig"/>
  <p:tag name="FORMAT" val="png16m"/>
  <p:tag name="RES" val="1200"/>
  <p:tag name="BLEND" val="0"/>
  <p:tag name="TRANSPARENT" val="0"/>
  <p:tag name="TBUG" val="0"/>
  <p:tag name="ALLOWFS" val="0"/>
  <p:tag name="ORIGWIDTH" val="500"/>
  <p:tag name="PICTUREFILESIZE" val="39360"/>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pi(s) = \argmax_a Q(s,a)}&#10;\]&#10;\end{document}&#10;"/>
  <p:tag name="FILENAME" val="txp_fig"/>
  <p:tag name="FORMAT" val="png16m"/>
  <p:tag name="RES" val="1200"/>
  <p:tag name="BLEND" val="0"/>
  <p:tag name="TRANSPARENT" val="0"/>
  <p:tag name="TBUG" val="0"/>
  <p:tag name="ALLOWFS" val="0"/>
  <p:tag name="ORIGWIDTH" val="218"/>
  <p:tag name="PICTUREFILESIZE" val="20834"/>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13"/>
  <p:tag name="PICTUREFILESIZE" val="41270"/>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54210</TotalTime>
  <Words>5840</Words>
  <Application>Microsoft Macintosh PowerPoint</Application>
  <PresentationFormat>Widescreen</PresentationFormat>
  <Paragraphs>715</Paragraphs>
  <Slides>43</Slides>
  <Notes>37</Notes>
  <HiddenSlides>19</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3" baseType="lpstr">
      <vt:lpstr>Calibri</vt:lpstr>
      <vt:lpstr>Helvetica</vt:lpstr>
      <vt:lpstr>Mangal</vt:lpstr>
      <vt:lpstr>MS PGothic</vt:lpstr>
      <vt:lpstr>Symbol</vt:lpstr>
      <vt:lpstr>Times New Roman</vt:lpstr>
      <vt:lpstr>Wingdings</vt:lpstr>
      <vt:lpstr>Arial</vt:lpstr>
      <vt:lpstr>dan-berkeley-nlp-v1</vt:lpstr>
      <vt:lpstr>Photo Editor Photo</vt:lpstr>
      <vt:lpstr> Reinforcement Learning 2  </vt:lpstr>
      <vt:lpstr>Reinforcement Learning 2</vt:lpstr>
      <vt:lpstr>Review: Reinforcement Learning</vt:lpstr>
      <vt:lpstr>Review: Model-Free Learning</vt:lpstr>
      <vt:lpstr>Review: Passive Reinforcement Learning</vt:lpstr>
      <vt:lpstr>Review: Passive Reinforcement Learning</vt:lpstr>
      <vt:lpstr>Review: Direct Evaluation</vt:lpstr>
      <vt:lpstr>Review: Example: Direct Evaluation</vt:lpstr>
      <vt:lpstr>Review: Problems with Direct Evaluation</vt:lpstr>
      <vt:lpstr>Review: Why Not Use Policy Evaluation Instead?</vt:lpstr>
      <vt:lpstr>Review: Temporal Difference Learning</vt:lpstr>
      <vt:lpstr>Review: Exponential Moving Average</vt:lpstr>
      <vt:lpstr>Example: Temporal Difference Learning</vt:lpstr>
      <vt:lpstr>Review: Problems with TD Value Learning</vt:lpstr>
      <vt:lpstr>Active Reinforcement Learning</vt:lpstr>
      <vt:lpstr>Active Reinforcement Learning</vt:lpstr>
      <vt:lpstr>Q-Learning</vt:lpstr>
      <vt:lpstr>Q-Learning Properties</vt:lpstr>
      <vt:lpstr>Review: Reinforcement Learning</vt:lpstr>
      <vt:lpstr>The Story So Far: MDPs and RL</vt:lpstr>
      <vt:lpstr>Model-Free Learning</vt:lpstr>
      <vt:lpstr>Q-Learning</vt:lpstr>
      <vt:lpstr>Q-Learning Properties</vt:lpstr>
      <vt:lpstr>Exploration vs. Exploitation</vt:lpstr>
      <vt:lpstr>How to Explore?</vt:lpstr>
      <vt:lpstr>How to Explore?</vt:lpstr>
      <vt:lpstr>Exploration Functions</vt:lpstr>
      <vt:lpstr>Regret</vt:lpstr>
      <vt:lpstr>Approximate Q-Learning</vt:lpstr>
      <vt:lpstr>Generalizing Across States</vt:lpstr>
      <vt:lpstr>Flashback: Evaluation Functions</vt:lpstr>
      <vt:lpstr>Linear Value Functions</vt:lpstr>
      <vt:lpstr>Approximate Q-Learning</vt:lpstr>
      <vt:lpstr>Q-Learning and Least Squares</vt:lpstr>
      <vt:lpstr>Linear Approximation: Regression*</vt:lpstr>
      <vt:lpstr>Optimization: Least Squares*</vt:lpstr>
      <vt:lpstr>Minimizing Error*</vt:lpstr>
      <vt:lpstr>Overfitting: Why Limiting Capacity Can Help*</vt:lpstr>
      <vt:lpstr>Policy Search</vt:lpstr>
      <vt:lpstr>Policy Search</vt:lpstr>
      <vt:lpstr>Policy Search</vt:lpstr>
      <vt:lpstr>Term Project</vt:lpstr>
      <vt:lpstr>In class exercise: Robot Navigation with A*</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3086</cp:revision>
  <cp:lastPrinted>2019-07-22T18:07:44Z</cp:lastPrinted>
  <dcterms:created xsi:type="dcterms:W3CDTF">2004-08-27T04:16:05Z</dcterms:created>
  <dcterms:modified xsi:type="dcterms:W3CDTF">2019-07-24T14:06:38Z</dcterms:modified>
</cp:coreProperties>
</file>